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417" r:id="rId15"/>
    <p:sldId id="351" r:id="rId16"/>
    <p:sldId id="416" r:id="rId17"/>
    <p:sldId id="335" r:id="rId18"/>
    <p:sldId id="352" r:id="rId19"/>
    <p:sldId id="354" r:id="rId20"/>
    <p:sldId id="357" r:id="rId21"/>
    <p:sldId id="358" r:id="rId22"/>
    <p:sldId id="287" r:id="rId23"/>
    <p:sldId id="361" r:id="rId24"/>
    <p:sldId id="362" r:id="rId25"/>
    <p:sldId id="363" r:id="rId26"/>
    <p:sldId id="365" r:id="rId27"/>
    <p:sldId id="366" r:id="rId28"/>
    <p:sldId id="367" r:id="rId29"/>
    <p:sldId id="369" r:id="rId30"/>
    <p:sldId id="376" r:id="rId31"/>
    <p:sldId id="377" r:id="rId32"/>
    <p:sldId id="385" r:id="rId33"/>
    <p:sldId id="387" r:id="rId34"/>
    <p:sldId id="391" r:id="rId35"/>
    <p:sldId id="395" r:id="rId36"/>
    <p:sldId id="418" r:id="rId37"/>
    <p:sldId id="378" r:id="rId38"/>
    <p:sldId id="397" r:id="rId39"/>
    <p:sldId id="390" r:id="rId40"/>
    <p:sldId id="419" r:id="rId41"/>
    <p:sldId id="392" r:id="rId42"/>
    <p:sldId id="379" r:id="rId43"/>
    <p:sldId id="380" r:id="rId44"/>
    <p:sldId id="381" r:id="rId45"/>
    <p:sldId id="382" r:id="rId46"/>
    <p:sldId id="393" r:id="rId47"/>
    <p:sldId id="394" r:id="rId48"/>
    <p:sldId id="396" r:id="rId49"/>
    <p:sldId id="383" r:id="rId50"/>
    <p:sldId id="399" r:id="rId51"/>
    <p:sldId id="400" r:id="rId52"/>
    <p:sldId id="401" r:id="rId53"/>
    <p:sldId id="398" r:id="rId54"/>
    <p:sldId id="402" r:id="rId55"/>
    <p:sldId id="403" r:id="rId56"/>
    <p:sldId id="319" r:id="rId57"/>
    <p:sldId id="320" r:id="rId58"/>
    <p:sldId id="321" r:id="rId59"/>
    <p:sldId id="322" r:id="rId60"/>
    <p:sldId id="404" r:id="rId61"/>
    <p:sldId id="405" r:id="rId62"/>
    <p:sldId id="406" r:id="rId63"/>
    <p:sldId id="407" r:id="rId64"/>
    <p:sldId id="408" r:id="rId65"/>
    <p:sldId id="409" r:id="rId66"/>
    <p:sldId id="410" r:id="rId67"/>
    <p:sldId id="411" r:id="rId68"/>
    <p:sldId id="412" r:id="rId69"/>
    <p:sldId id="413" r:id="rId70"/>
    <p:sldId id="333" r:id="rId71"/>
    <p:sldId id="414" r:id="rId72"/>
    <p:sldId id="415" r:id="rId73"/>
    <p:sldId id="336" r:id="rId74"/>
    <p:sldId id="337" r:id="rId75"/>
    <p:sldId id="338" r:id="rId76"/>
    <p:sldId id="339" r:id="rId77"/>
    <p:sldId id="340" r:id="rId78"/>
    <p:sldId id="341"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087"/>
    <a:srgbClr val="1B8E1D"/>
    <a:srgbClr val="E6A20E"/>
    <a:srgbClr val="FB0008"/>
    <a:srgbClr val="2000EA"/>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8105" autoAdjust="0"/>
  </p:normalViewPr>
  <p:slideViewPr>
    <p:cSldViewPr snapToGrid="0" snapToObjects="1">
      <p:cViewPr varScale="1">
        <p:scale>
          <a:sx n="72" d="100"/>
          <a:sy n="72" d="100"/>
        </p:scale>
        <p:origin x="888" y="7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3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12/8/2024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Starting from node 0:</a:t>
            </a:r>
          </a:p>
          <a:p>
            <a:pPr lvl="1"/>
            <a:r>
              <a:rPr lang="en-GB" dirty="0"/>
              <a:t>Pre-order traversal is “0 5 2 3 1 4” or “0 4 1 5 2 3” . </a:t>
            </a:r>
          </a:p>
          <a:p>
            <a:pPr lvl="1"/>
            <a:r>
              <a:rPr lang="en-GB" dirty="0"/>
              <a:t>Post-order traversal is “0 1 3 2 5 4”. </a:t>
            </a:r>
          </a:p>
          <a:p>
            <a:pPr lvl="1"/>
            <a:r>
              <a:rPr lang="en-GB" dirty="0"/>
              <a:t>A topological sort is reverse order of Post-order traversal: “4 5 2 3 1 0”.</a:t>
            </a:r>
          </a:p>
          <a:p>
            <a:pPr lvl="1"/>
            <a:r>
              <a:rPr lang="en-GB" dirty="0"/>
              <a:t>Starting from node 3:</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418750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D, E, H, F, G, A, B</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40</a:t>
            </a:fld>
            <a:endParaRPr lang="en-US"/>
          </a:p>
        </p:txBody>
      </p:sp>
    </p:spTree>
    <p:extLst>
      <p:ext uri="{BB962C8B-B14F-4D97-AF65-F5344CB8AC3E}">
        <p14:creationId xmlns:p14="http://schemas.microsoft.com/office/powerpoint/2010/main" val="1137031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47</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163e203ec6d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163e203ec6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Dark blue: Most recently marked</a:t>
            </a:r>
            <a:endParaRPr dirty="0"/>
          </a:p>
          <a:p>
            <a:pPr marL="0" lvl="0" indent="0" algn="l" rtl="0">
              <a:spcBef>
                <a:spcPts val="0"/>
              </a:spcBef>
              <a:spcAft>
                <a:spcPts val="0"/>
              </a:spcAft>
              <a:buNone/>
            </a:pPr>
            <a:r>
              <a:rPr lang="en" dirty="0"/>
              <a:t>Light blue: Node has been marked, in the middle of visiting its children</a:t>
            </a:r>
            <a:endParaRPr dirty="0"/>
          </a:p>
          <a:p>
            <a:pPr marL="0" lvl="0" indent="0" algn="l" rtl="0">
              <a:spcBef>
                <a:spcPts val="0"/>
              </a:spcBef>
              <a:spcAft>
                <a:spcPts val="0"/>
              </a:spcAft>
              <a:buNone/>
            </a:pPr>
            <a:r>
              <a:rPr lang="en" dirty="0"/>
              <a:t>Green: Node has been marked and we’re finished visiting (have seen all children)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c727d8f58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c727d8f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c727d8f583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c727d8f58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c727d8f583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c727d8f58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c727d8f583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c727d8f58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727d8f583_0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c727d8f58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c727d8f583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c727d8f583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c727d8f583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c727d8f58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c727d8f583_0_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c727d8f58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c727d8f583_0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c727d8f58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c727d8f583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c727d8f583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c727d8f583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c727d8f58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c727d8f583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c727d8f58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76b3037f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2176b3037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c18b7412cf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c18b7412c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c18b7412cf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2c18b7412c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2c18b7412cf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2c18b7412c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2c18b7412cf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2c18b7412c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c18b7412cf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c18b7412cf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c18b7412cf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2c18b7412cf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c18b7412cf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c18b7412cf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c18b7412cf_1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2c18b7412cf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c18b7412cf_1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2c18b7412c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28</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78844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335489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1318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hyperlink" Target="https://en.wikipedia.org/wiki/Flood_fill" TargetMode="Externa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2" Type="http://schemas.openxmlformats.org/officeDocument/2006/relationships/hyperlink" Target="http://www.princeton.edu/" TargetMode="Externa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8" Type="http://schemas.openxmlformats.org/officeDocument/2006/relationships/image" Target="../media/image47.png"/><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image" Target="../media/image79.jp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6.pn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8"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20.png"/></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HtXDt0gDvk4" TargetMode="External"/><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favtutor.com/blogs/detect-cycle-in-directed-graph" TargetMode="External"/><Relationship Id="rId7" Type="http://schemas.openxmlformats.org/officeDocument/2006/relationships/image" Target="../media/image1260.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250.png"/><Relationship Id="rId4" Type="http://schemas.openxmlformats.org/officeDocument/2006/relationships/customXml" Target="../ink/ink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sp24.datastructur.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745C-0A99-4AF0-FEDB-2F09D4103A90}"/>
              </a:ext>
            </a:extLst>
          </p:cNvPr>
          <p:cNvSpPr>
            <a:spLocks noGrp="1"/>
          </p:cNvSpPr>
          <p:nvPr>
            <p:ph type="title"/>
          </p:nvPr>
        </p:nvSpPr>
        <p:spPr/>
        <p:txBody>
          <a:bodyPr>
            <a:normAutofit fontScale="90000"/>
          </a:bodyPr>
          <a:lstStyle/>
          <a:p>
            <a:r>
              <a:rPr lang="en-US" sz="3600" dirty="0"/>
              <a:t>Coding 2-Hop Neighbors (Matrix Multiplication)</a:t>
            </a:r>
            <a:endParaRPr lang="en-SE" dirty="0"/>
          </a:p>
        </p:txBody>
      </p:sp>
      <p:sp>
        <p:nvSpPr>
          <p:cNvPr id="3" name="Content Placeholder 2">
            <a:extLst>
              <a:ext uri="{FF2B5EF4-FFF2-40B4-BE49-F238E27FC236}">
                <a16:creationId xmlns:a16="http://schemas.microsoft.com/office/drawing/2014/main" id="{53F189E9-3B69-A702-7695-0EAE748486B6}"/>
              </a:ext>
            </a:extLst>
          </p:cNvPr>
          <p:cNvSpPr>
            <a:spLocks noGrp="1"/>
          </p:cNvSpPr>
          <p:nvPr>
            <p:ph idx="1"/>
          </p:nvPr>
        </p:nvSpPr>
        <p:spPr>
          <a:xfrm>
            <a:off x="457200" y="1600200"/>
            <a:ext cx="8229600" cy="2941983"/>
          </a:xfrm>
        </p:spPr>
        <p:txBody>
          <a:bodyPr>
            <a:normAutofit lnSpcReduction="10000"/>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p:txBody>
      </p:sp>
      <p:sp>
        <p:nvSpPr>
          <p:cNvPr id="4" name="Oval 3">
            <a:extLst>
              <a:ext uri="{FF2B5EF4-FFF2-40B4-BE49-F238E27FC236}">
                <a16:creationId xmlns:a16="http://schemas.microsoft.com/office/drawing/2014/main" id="{F78A5892-219E-9388-F627-05D53B1A29B7}"/>
              </a:ext>
            </a:extLst>
          </p:cNvPr>
          <p:cNvSpPr/>
          <p:nvPr/>
        </p:nvSpPr>
        <p:spPr>
          <a:xfrm>
            <a:off x="7720146" y="44376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5E7C450B-AC95-7B9C-E47A-2E668EBE2142}"/>
              </a:ext>
            </a:extLst>
          </p:cNvPr>
          <p:cNvSpPr/>
          <p:nvPr/>
        </p:nvSpPr>
        <p:spPr>
          <a:xfrm>
            <a:off x="6821592" y="53242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2A93A046-7329-3900-086B-5FE4DC825DEF}"/>
              </a:ext>
            </a:extLst>
          </p:cNvPr>
          <p:cNvSpPr/>
          <p:nvPr/>
        </p:nvSpPr>
        <p:spPr>
          <a:xfrm>
            <a:off x="7720146" y="53242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338D92AF-2A7E-6C5B-BAA2-BC9B1986D810}"/>
              </a:ext>
            </a:extLst>
          </p:cNvPr>
          <p:cNvCxnSpPr>
            <a:cxnSpLocks/>
            <a:stCxn id="9" idx="6"/>
            <a:endCxn id="4" idx="2"/>
          </p:cNvCxnSpPr>
          <p:nvPr/>
        </p:nvCxnSpPr>
        <p:spPr>
          <a:xfrm>
            <a:off x="7140374" y="4597034"/>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7297162-2B03-4D4D-BDFF-09AFDEB15E8F}"/>
              </a:ext>
            </a:extLst>
          </p:cNvPr>
          <p:cNvCxnSpPr>
            <a:cxnSpLocks/>
            <a:stCxn id="4" idx="4"/>
            <a:endCxn id="6" idx="0"/>
          </p:cNvCxnSpPr>
          <p:nvPr/>
        </p:nvCxnSpPr>
        <p:spPr>
          <a:xfrm>
            <a:off x="7879537" y="4756425"/>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518DCF09-94D3-BE82-44ED-F49E9E0E7314}"/>
              </a:ext>
            </a:extLst>
          </p:cNvPr>
          <p:cNvSpPr/>
          <p:nvPr/>
        </p:nvSpPr>
        <p:spPr>
          <a:xfrm>
            <a:off x="6821592" y="44376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2FDA8C8D-CDD1-CA03-66F1-44CF6D54FB4F}"/>
              </a:ext>
            </a:extLst>
          </p:cNvPr>
          <p:cNvCxnSpPr>
            <a:cxnSpLocks/>
            <a:stCxn id="5" idx="0"/>
            <a:endCxn id="9" idx="4"/>
          </p:cNvCxnSpPr>
          <p:nvPr/>
        </p:nvCxnSpPr>
        <p:spPr>
          <a:xfrm flipV="1">
            <a:off x="6980983" y="4756425"/>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D7FDFBE-B0F3-FFF4-F9CA-3879E69AC61F}"/>
              </a:ext>
            </a:extLst>
          </p:cNvPr>
          <p:cNvCxnSpPr>
            <a:cxnSpLocks/>
            <a:stCxn id="5" idx="6"/>
            <a:endCxn id="6" idx="2"/>
          </p:cNvCxnSpPr>
          <p:nvPr/>
        </p:nvCxnSpPr>
        <p:spPr>
          <a:xfrm>
            <a:off x="7140374" y="5483626"/>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8F36BFA-0C20-7C38-A20B-04F4135A2948}"/>
              </a:ext>
            </a:extLst>
          </p:cNvPr>
          <p:cNvCxnSpPr>
            <a:cxnSpLocks/>
            <a:stCxn id="5" idx="7"/>
            <a:endCxn id="4" idx="3"/>
          </p:cNvCxnSpPr>
          <p:nvPr/>
        </p:nvCxnSpPr>
        <p:spPr>
          <a:xfrm flipV="1">
            <a:off x="7093689" y="4709740"/>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628C822A-EADC-296A-F42F-D43561F6409E}"/>
              </a:ext>
            </a:extLst>
          </p:cNvPr>
          <p:cNvCxnSpPr/>
          <p:nvPr/>
        </p:nvCxnSpPr>
        <p:spPr>
          <a:xfrm rot="16200000" flipH="1">
            <a:off x="6943591" y="4440028"/>
            <a:ext cx="1208596" cy="1100385"/>
          </a:xfrm>
          <a:prstGeom prst="bentConnector3">
            <a:avLst>
              <a:gd name="adj1" fmla="val -439"/>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or: Elbow 14">
            <a:extLst>
              <a:ext uri="{FF2B5EF4-FFF2-40B4-BE49-F238E27FC236}">
                <a16:creationId xmlns:a16="http://schemas.microsoft.com/office/drawing/2014/main" id="{B07F000A-A0AF-3234-35E0-D06F0186D468}"/>
              </a:ext>
            </a:extLst>
          </p:cNvPr>
          <p:cNvCxnSpPr>
            <a:cxnSpLocks/>
          </p:cNvCxnSpPr>
          <p:nvPr/>
        </p:nvCxnSpPr>
        <p:spPr>
          <a:xfrm>
            <a:off x="6756678" y="4412031"/>
            <a:ext cx="1353702" cy="1287414"/>
          </a:xfrm>
          <a:prstGeom prst="bentConnector3">
            <a:avLst>
              <a:gd name="adj1" fmla="val -98"/>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437D3D-57D6-9B36-A045-15F1525E34FD}"/>
                  </a:ext>
                </a:extLst>
              </p:cNvPr>
              <p:cNvSpPr txBox="1"/>
              <p:nvPr/>
            </p:nvSpPr>
            <p:spPr>
              <a:xfrm>
                <a:off x="543525" y="456916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63437D3D-57D6-9B36-A045-15F1525E34FD}"/>
                  </a:ext>
                </a:extLst>
              </p:cNvPr>
              <p:cNvSpPr txBox="1">
                <a:spLocks noRot="1" noChangeAspect="1" noMove="1" noResize="1" noEditPoints="1" noAdjustHandles="1" noChangeArrowheads="1" noChangeShapeType="1" noTextEdit="1"/>
              </p:cNvSpPr>
              <p:nvPr/>
            </p:nvSpPr>
            <p:spPr>
              <a:xfrm>
                <a:off x="543525" y="456916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1529FAE-1BDF-7A9C-E67E-46053DA697DB}"/>
                  </a:ext>
                </a:extLst>
              </p:cNvPr>
              <p:cNvSpPr txBox="1"/>
              <p:nvPr/>
            </p:nvSpPr>
            <p:spPr>
              <a:xfrm>
                <a:off x="2218705" y="456916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21529FAE-1BDF-7A9C-E67E-46053DA697DB}"/>
                  </a:ext>
                </a:extLst>
              </p:cNvPr>
              <p:cNvSpPr txBox="1">
                <a:spLocks noRot="1" noChangeAspect="1" noMove="1" noResize="1" noEditPoints="1" noAdjustHandles="1" noChangeArrowheads="1" noChangeShapeType="1" noTextEdit="1"/>
              </p:cNvSpPr>
              <p:nvPr/>
            </p:nvSpPr>
            <p:spPr>
              <a:xfrm>
                <a:off x="2218705" y="4569168"/>
                <a:ext cx="1757495" cy="1034642"/>
              </a:xfrm>
              <a:prstGeom prst="rect">
                <a:avLst/>
              </a:prstGeom>
              <a:blipFill>
                <a:blip r:embed="rId3"/>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0A039ECF-9122-C734-F34F-CFC2F7BB90AA}"/>
              </a:ext>
            </a:extLst>
          </p:cNvPr>
          <p:cNvSpPr/>
          <p:nvPr/>
        </p:nvSpPr>
        <p:spPr>
          <a:xfrm>
            <a:off x="739070" y="4569168"/>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60A66A6D-6208-7FE6-87BC-00D8A7EC2A6A}"/>
              </a:ext>
            </a:extLst>
          </p:cNvPr>
          <p:cNvSpPr/>
          <p:nvPr/>
        </p:nvSpPr>
        <p:spPr>
          <a:xfrm>
            <a:off x="3466836" y="4530813"/>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DCA500F9-268C-CF88-A67D-F6AD6B8F0039}"/>
              </a:ext>
            </a:extLst>
          </p:cNvPr>
          <p:cNvSpPr txBox="1"/>
          <p:nvPr/>
        </p:nvSpPr>
        <p:spPr>
          <a:xfrm>
            <a:off x="3934887" y="4863468"/>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CA139A-F4A9-848E-387A-F15D44EE1B46}"/>
                  </a:ext>
                </a:extLst>
              </p:cNvPr>
              <p:cNvSpPr txBox="1"/>
              <p:nvPr/>
            </p:nvSpPr>
            <p:spPr>
              <a:xfrm>
                <a:off x="4206930" y="4530813"/>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1" name="TextBox 40">
                <a:extLst>
                  <a:ext uri="{FF2B5EF4-FFF2-40B4-BE49-F238E27FC236}">
                    <a16:creationId xmlns:a16="http://schemas.microsoft.com/office/drawing/2014/main" id="{10CA139A-F4A9-848E-387A-F15D44EE1B46}"/>
                  </a:ext>
                </a:extLst>
              </p:cNvPr>
              <p:cNvSpPr txBox="1">
                <a:spLocks noRot="1" noChangeAspect="1" noMove="1" noResize="1" noEditPoints="1" noAdjustHandles="1" noChangeArrowheads="1" noChangeShapeType="1" noTextEdit="1"/>
              </p:cNvSpPr>
              <p:nvPr/>
            </p:nvSpPr>
            <p:spPr>
              <a:xfrm>
                <a:off x="4206930" y="4530813"/>
                <a:ext cx="1757495" cy="1034642"/>
              </a:xfrm>
              <a:prstGeom prst="rect">
                <a:avLst/>
              </a:prstGeom>
              <a:blipFill>
                <a:blip r:embed="rId4"/>
                <a:stretch>
                  <a:fillRect/>
                </a:stretch>
              </a:blipFill>
            </p:spPr>
            <p:txBody>
              <a:bodyPr/>
              <a:lstStyle/>
              <a:p>
                <a:r>
                  <a:rPr lang="en-SE">
                    <a:noFill/>
                  </a:rPr>
                  <a:t> </a:t>
                </a:r>
              </a:p>
            </p:txBody>
          </p:sp>
        </mc:Fallback>
      </mc:AlternateContent>
      <p:sp>
        <p:nvSpPr>
          <p:cNvPr id="54" name="Rectangle 53">
            <a:extLst>
              <a:ext uri="{FF2B5EF4-FFF2-40B4-BE49-F238E27FC236}">
                <a16:creationId xmlns:a16="http://schemas.microsoft.com/office/drawing/2014/main" id="{82CB0E2D-E226-216C-3064-9EBB0114D3E7}"/>
              </a:ext>
            </a:extLst>
          </p:cNvPr>
          <p:cNvSpPr/>
          <p:nvPr/>
        </p:nvSpPr>
        <p:spPr>
          <a:xfrm>
            <a:off x="5477697" y="4469452"/>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DFCD1F42-5076-7A3C-91A6-8AFECF720A1F}"/>
              </a:ext>
            </a:extLst>
          </p:cNvPr>
          <p:cNvSpPr txBox="1"/>
          <p:nvPr/>
        </p:nvSpPr>
        <p:spPr>
          <a:xfrm>
            <a:off x="7009572" y="3958921"/>
            <a:ext cx="1514517" cy="369332"/>
          </a:xfrm>
          <a:prstGeom prst="rect">
            <a:avLst/>
          </a:prstGeom>
          <a:noFill/>
        </p:spPr>
        <p:txBody>
          <a:bodyPr wrap="none" rtlCol="0">
            <a:spAutoFit/>
          </a:bodyPr>
          <a:lstStyle/>
          <a:p>
            <a:r>
              <a:rPr lang="en-GB" sz="1800" dirty="0"/>
              <a:t>Path 0</a:t>
            </a:r>
            <a:r>
              <a:rPr lang="en-GB" sz="1800" dirty="0">
                <a:sym typeface="Wingdings" panose="05000000000000000000" pitchFamily="2" charset="2"/>
              </a:rPr>
              <a:t>1 3</a:t>
            </a:r>
            <a:endParaRPr lang="en-SE" dirty="0"/>
          </a:p>
        </p:txBody>
      </p:sp>
      <p:sp>
        <p:nvSpPr>
          <p:cNvPr id="56" name="TextBox 55">
            <a:extLst>
              <a:ext uri="{FF2B5EF4-FFF2-40B4-BE49-F238E27FC236}">
                <a16:creationId xmlns:a16="http://schemas.microsoft.com/office/drawing/2014/main" id="{FEFBC178-DC51-CDDE-A100-2DD372C78636}"/>
              </a:ext>
            </a:extLst>
          </p:cNvPr>
          <p:cNvSpPr txBox="1"/>
          <p:nvPr/>
        </p:nvSpPr>
        <p:spPr>
          <a:xfrm>
            <a:off x="6252314" y="5722682"/>
            <a:ext cx="1514517" cy="369332"/>
          </a:xfrm>
          <a:prstGeom prst="rect">
            <a:avLst/>
          </a:prstGeom>
          <a:noFill/>
        </p:spPr>
        <p:txBody>
          <a:bodyPr wrap="none" rtlCol="0">
            <a:spAutoFit/>
          </a:bodyPr>
          <a:lstStyle/>
          <a:p>
            <a:r>
              <a:rPr lang="en-GB" sz="1800" dirty="0"/>
              <a:t>Path 0</a:t>
            </a:r>
            <a:r>
              <a:rPr lang="en-GB" sz="1800" dirty="0">
                <a:sym typeface="Wingdings" panose="05000000000000000000" pitchFamily="2" charset="2"/>
              </a:rPr>
              <a:t>2 3</a:t>
            </a:r>
            <a:endParaRPr lang="en-SE" dirty="0"/>
          </a:p>
        </p:txBody>
      </p:sp>
    </p:spTree>
    <p:extLst>
      <p:ext uri="{BB962C8B-B14F-4D97-AF65-F5344CB8AC3E}">
        <p14:creationId xmlns:p14="http://schemas.microsoft.com/office/powerpoint/2010/main" val="273366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AEC-8FBF-385E-8496-1E8B1A42E45F}"/>
              </a:ext>
            </a:extLst>
          </p:cNvPr>
          <p:cNvSpPr>
            <a:spLocks noGrp="1"/>
          </p:cNvSpPr>
          <p:nvPr>
            <p:ph type="title"/>
          </p:nvPr>
        </p:nvSpPr>
        <p:spPr/>
        <p:txBody>
          <a:bodyPr/>
          <a:lstStyle/>
          <a:p>
            <a:r>
              <a:rPr lang="en-GB" dirty="0"/>
              <a:t>DFS vs. BFS</a:t>
            </a:r>
            <a:endParaRPr lang="en-SE" dirty="0"/>
          </a:p>
        </p:txBody>
      </p:sp>
      <p:sp>
        <p:nvSpPr>
          <p:cNvPr id="3" name="Content Placeholder 2">
            <a:extLst>
              <a:ext uri="{FF2B5EF4-FFF2-40B4-BE49-F238E27FC236}">
                <a16:creationId xmlns:a16="http://schemas.microsoft.com/office/drawing/2014/main" id="{2E66C67E-53C8-27DF-A30D-4C4DB9D5822B}"/>
              </a:ext>
            </a:extLst>
          </p:cNvPr>
          <p:cNvSpPr>
            <a:spLocks noGrp="1"/>
          </p:cNvSpPr>
          <p:nvPr>
            <p:ph idx="1"/>
          </p:nvPr>
        </p:nvSpPr>
        <p:spPr/>
        <p:txBody>
          <a:bodyPr/>
          <a:lstStyle/>
          <a:p>
            <a:endParaRPr lang="en-SE"/>
          </a:p>
        </p:txBody>
      </p:sp>
      <p:pic>
        <p:nvPicPr>
          <p:cNvPr id="4" name="Picture 2">
            <a:extLst>
              <a:ext uri="{FF2B5EF4-FFF2-40B4-BE49-F238E27FC236}">
                <a16:creationId xmlns:a16="http://schemas.microsoft.com/office/drawing/2014/main" id="{7B0BD4C9-0C57-4544-B7CD-58C00D434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94650"/>
            <a:ext cx="8262528" cy="399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Implement graphs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introduce a depth-first search based algorithm for computing the </a:t>
            </a:r>
            <a:r>
              <a:rPr lang="en-US" sz="2200" dirty="0">
                <a:solidFill>
                  <a:schemeClr val="accent1"/>
                </a:solidFill>
              </a:rPr>
              <a:t>topological sort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7698640" cy="830997"/>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a:t>
            </a:r>
            <a:r>
              <a:rPr lang="en-GB" sz="1600" dirty="0">
                <a:latin typeface="Arial" panose="020B0604020202020204" pitchFamily="34" charset="0"/>
                <a:cs typeface="Arial" panose="020B0604020202020204" pitchFamily="34" charset="0"/>
              </a:rPr>
              <a:t>is a flooding algorithm that determines and alters the area connected to a given node in a multi-dimensional array with some matching attribute.</a:t>
            </a:r>
            <a:endParaRPr lang="en-US" sz="1600" dirty="0">
              <a:latin typeface="Arial" panose="020B0604020202020204" pitchFamily="34" charset="0"/>
              <a:cs typeface="Arial" panose="020B0604020202020204" pitchFamily="34" charset="0"/>
            </a:endParaRP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pic>
        <p:nvPicPr>
          <p:cNvPr id="1026" name="Picture 2">
            <a:extLst>
              <a:ext uri="{FF2B5EF4-FFF2-40B4-BE49-F238E27FC236}">
                <a16:creationId xmlns:a16="http://schemas.microsoft.com/office/drawing/2014/main" id="{BDDF3200-607A-6F47-D4C7-F8C8D8DBB6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4668" y="2257785"/>
            <a:ext cx="2388079" cy="238807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0789E8A-C89D-6FCC-D148-FCCAE9F198DB}"/>
              </a:ext>
            </a:extLst>
          </p:cNvPr>
          <p:cNvSpPr txBox="1"/>
          <p:nvPr/>
        </p:nvSpPr>
        <p:spPr>
          <a:xfrm>
            <a:off x="3414456" y="6561869"/>
            <a:ext cx="3146842" cy="315334"/>
          </a:xfrm>
          <a:prstGeom prst="rect">
            <a:avLst/>
          </a:prstGeom>
          <a:noFill/>
        </p:spPr>
        <p:txBody>
          <a:bodyPr wrap="square">
            <a:spAutoFit/>
          </a:bodyPr>
          <a:lstStyle/>
          <a:p>
            <a:endParaRPr lang="en-SE" sz="1400" dirty="0"/>
          </a:p>
        </p:txBody>
      </p:sp>
      <p:sp>
        <p:nvSpPr>
          <p:cNvPr id="1025" name="TextBox 1024">
            <a:extLst>
              <a:ext uri="{FF2B5EF4-FFF2-40B4-BE49-F238E27FC236}">
                <a16:creationId xmlns:a16="http://schemas.microsoft.com/office/drawing/2014/main" id="{F6289B0D-D0C2-8704-F437-A1CAD583A3DA}"/>
              </a:ext>
            </a:extLst>
          </p:cNvPr>
          <p:cNvSpPr txBox="1"/>
          <p:nvPr/>
        </p:nvSpPr>
        <p:spPr>
          <a:xfrm>
            <a:off x="3154814" y="6542669"/>
            <a:ext cx="3082203" cy="307777"/>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19"/>
              </a:rPr>
              <a:t>https://en.wikipedia.org/wiki/Flood_fill</a:t>
            </a:r>
            <a:r>
              <a:rPr lang="en-GB" sz="1400" dirty="0"/>
              <a:t> </a:t>
            </a:r>
            <a:endParaRPr lang="en-SE" sz="1400" dirty="0"/>
          </a:p>
        </p:txBody>
      </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dissolve">
                                      <p:cBhvr>
                                        <p:cTn id="1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653822" y="3134990"/>
            <a:ext cx="1672099" cy="245479"/>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Recall from </a:t>
            </a:r>
            <a:r>
              <a:rPr lang="en-GB" dirty="0"/>
              <a:t>Lecture 2-classes and objects in java</a:t>
            </a:r>
            <a:endParaRPr lang="en-US" dirty="0"/>
          </a:p>
        </p:txBody>
      </p:sp>
      <p:sp>
        <p:nvSpPr>
          <p:cNvPr id="4" name="Rectangle 3"/>
          <p:cNvSpPr/>
          <p:nvPr/>
        </p:nvSpPr>
        <p:spPr>
          <a:xfrm>
            <a:off x="376303" y="1253190"/>
            <a:ext cx="8696884" cy="2670475"/>
          </a:xfrm>
          <a:prstGeom prst="rect">
            <a:avLst/>
          </a:prstGeom>
        </p:spPr>
        <p:txBody>
          <a:bodyPr wrap="square">
            <a:spAutoFit/>
          </a:bodyPr>
          <a:lstStyle/>
          <a:p>
            <a:pPr>
              <a:lnSpc>
                <a:spcPct val="120000"/>
              </a:lnSpc>
            </a:pP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class</a:t>
            </a:r>
            <a:r>
              <a:rPr lang="en-US" sz="1400" b="1" dirty="0">
                <a:solidFill>
                  <a:srgbClr val="000000"/>
                </a:solidFill>
                <a:latin typeface="Menlo Bold"/>
                <a:cs typeface="Menlo Bold"/>
              </a:rPr>
              <a:t> Location</a:t>
            </a:r>
          </a:p>
          <a:p>
            <a:pPr>
              <a:lnSpc>
                <a:spcPct val="120000"/>
              </a:lnSpc>
            </a:pPr>
            <a:r>
              <a:rPr lang="en-US" sz="1400" dirty="0">
                <a:solidFill>
                  <a:srgbClr val="000000"/>
                </a:solidFill>
                <a:latin typeface="Menlo Bold"/>
                <a:cs typeface="Menlo Bold"/>
              </a:rPr>
              <a:t>{</a:t>
            </a:r>
          </a:p>
          <a:p>
            <a:pPr>
              <a:lnSpc>
                <a:spcPct val="120000"/>
              </a:lnSpc>
            </a:pPr>
            <a:r>
              <a:rPr lang="en-US" altLang="zh-CN" sz="1400" b="1" dirty="0">
                <a:solidFill>
                  <a:srgbClr val="008000"/>
                </a:solidFill>
                <a:latin typeface="Menlo Bold"/>
                <a:cs typeface="Menlo Bold"/>
              </a:rPr>
              <a:t>	//</a:t>
            </a:r>
            <a:r>
              <a:rPr lang="zh-CN" altLang="en-US" sz="1400" b="1" dirty="0">
                <a:solidFill>
                  <a:srgbClr val="008000"/>
                </a:solidFill>
                <a:latin typeface="Menlo Bold"/>
                <a:cs typeface="Menlo Bold"/>
              </a:rPr>
              <a:t> </a:t>
            </a:r>
            <a:r>
              <a:rPr lang="en-US" altLang="zh-CN" sz="1400" b="1" dirty="0">
                <a:solidFill>
                  <a:srgbClr val="008000"/>
                </a:solidFill>
                <a:latin typeface="Menlo Bold"/>
                <a:cs typeface="Menlo Bold"/>
              </a:rPr>
              <a:t>Code omitted here</a:t>
            </a:r>
            <a:endParaRPr lang="en-US" sz="1400" dirty="0">
              <a:solidFill>
                <a:srgbClr val="000000"/>
              </a:solidFill>
              <a:latin typeface="Menlo Bold"/>
              <a:cs typeface="Menlo Bold"/>
            </a:endParaRPr>
          </a:p>
          <a:p>
            <a:pPr>
              <a:lnSpc>
                <a:spcPct val="120000"/>
              </a:lnSpc>
            </a:pPr>
            <a:r>
              <a:rPr lang="en-US" sz="1400" dirty="0">
                <a:solidFill>
                  <a:srgbClr val="000000"/>
                </a:solidFill>
                <a:latin typeface="Menlo Bold"/>
                <a:cs typeface="Menlo Bold"/>
              </a:rPr>
              <a:t>	</a:t>
            </a: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static</a:t>
            </a:r>
            <a:r>
              <a:rPr lang="en-US" sz="1400" b="1" dirty="0">
                <a:solidFill>
                  <a:srgbClr val="000000"/>
                </a:solidFill>
                <a:latin typeface="Menlo Bold"/>
                <a:cs typeface="Menlo Bold"/>
              </a:rPr>
              <a:t> </a:t>
            </a:r>
            <a:r>
              <a:rPr lang="en-US" sz="1400" b="1" dirty="0">
                <a:solidFill>
                  <a:srgbClr val="7F0055"/>
                </a:solidFill>
                <a:latin typeface="Menlo Bold"/>
                <a:cs typeface="Menlo Bold"/>
              </a:rPr>
              <a:t>void</a:t>
            </a:r>
            <a:r>
              <a:rPr lang="en-US" sz="1400" b="1" dirty="0">
                <a:solidFill>
                  <a:srgbClr val="000000"/>
                </a:solidFill>
                <a:latin typeface="Menlo Bold"/>
                <a:cs typeface="Menlo Bold"/>
              </a:rPr>
              <a:t> main(String[] </a:t>
            </a:r>
            <a:r>
              <a:rPr lang="en-US" sz="1400" b="1" dirty="0">
                <a:solidFill>
                  <a:srgbClr val="6A3E3E"/>
                </a:solidFill>
                <a:latin typeface="Menlo Bold"/>
                <a:cs typeface="Menlo Bold"/>
              </a:rPr>
              <a:t>args</a:t>
            </a:r>
            <a:r>
              <a:rPr lang="en-US" sz="1400" b="1" dirty="0">
                <a:solidFill>
                  <a:srgbClr val="000000"/>
                </a:solidFill>
                <a:latin typeface="Menlo Bold"/>
                <a:cs typeface="Menlo Bold"/>
              </a:rPr>
              <a:t>)</a:t>
            </a:r>
          </a:p>
          <a:p>
            <a:pPr>
              <a:lnSpc>
                <a:spcPct val="12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a:solidFill>
                  <a:srgbClr val="000000"/>
                </a:solidFill>
                <a:latin typeface="Menlo Bold"/>
                <a:cs typeface="Menlo Bold"/>
              </a:rPr>
              <a:t>{</a:t>
            </a:r>
            <a:r>
              <a:rPr lang="en-US" sz="1400" dirty="0">
                <a:solidFill>
                  <a:srgbClr val="000000"/>
                </a:solidFill>
                <a:latin typeface="Menlo Bold"/>
                <a:cs typeface="Menlo Bold"/>
              </a:rPr>
              <a:t>	</a:t>
            </a:r>
          </a:p>
          <a:p>
            <a:pPr>
              <a:lnSpc>
                <a:spcPct val="120000"/>
              </a:lnSpc>
            </a:pPr>
            <a:r>
              <a:rPr lang="en-US" sz="1400" dirty="0">
                <a:solidFill>
                  <a:srgbClr val="6A3E3E"/>
                </a:solidFill>
                <a:latin typeface="Menlo Bold"/>
                <a:cs typeface="Menlo Bold"/>
              </a:rPr>
              <a:t>			</a:t>
            </a:r>
            <a:r>
              <a:rPr lang="en-US" sz="1400" dirty="0">
                <a:solidFill>
                  <a:srgbClr val="000000"/>
                </a:solidFill>
                <a:latin typeface="Menlo Bold"/>
                <a:cs typeface="Menlo Bold"/>
              </a:rPr>
              <a:t>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40.7</a:t>
            </a:r>
            <a:r>
              <a:rPr lang="mr-IN" sz="1400" b="1" dirty="0">
                <a:solidFill>
                  <a:srgbClr val="000000"/>
                </a:solidFill>
                <a:latin typeface="Menlo Bold"/>
                <a:cs typeface="Menlo Bold"/>
              </a:rPr>
              <a:t>, </a:t>
            </a:r>
            <a:r>
              <a:rPr lang="en-US" altLang="zh-CN" sz="1400" b="1" dirty="0">
                <a:solidFill>
                  <a:srgbClr val="000000"/>
                </a:solidFill>
                <a:latin typeface="Menlo Bold"/>
                <a:cs typeface="Menlo Bold"/>
              </a:rPr>
              <a:t>-73.6</a:t>
            </a:r>
            <a:r>
              <a:rPr lang="en-US" sz="1400" b="1" dirty="0">
                <a:solidFill>
                  <a:srgbClr val="000000"/>
                </a:solidFill>
                <a:latin typeface="Menlo Bold"/>
                <a:cs typeface="Menlo Bold"/>
              </a:rPr>
              <a:t>)</a:t>
            </a:r>
            <a:r>
              <a:rPr lang="mr-IN" sz="1400" b="1" dirty="0">
                <a:solidFill>
                  <a:srgbClr val="000000"/>
                </a:solidFill>
                <a:latin typeface="Menlo Bold"/>
                <a:cs typeface="Menlo Bold"/>
              </a:rPr>
              <a:t>;</a:t>
            </a:r>
          </a:p>
          <a:p>
            <a:pPr>
              <a:lnSpc>
                <a:spcPct val="120000"/>
              </a:lnSpc>
            </a:pPr>
            <a:r>
              <a:rPr lang="en-US" sz="1400" dirty="0">
                <a:solidFill>
                  <a:srgbClr val="000000"/>
                </a:solidFill>
                <a:latin typeface="Menlo Bold"/>
                <a:cs typeface="Menlo Bold"/>
              </a:rPr>
              <a:t>     			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51.7</a:t>
            </a:r>
            <a:r>
              <a:rPr lang="mr-IN" sz="1400" b="1" dirty="0">
                <a:solidFill>
                  <a:srgbClr val="000000"/>
                </a:solidFill>
                <a:latin typeface="Menlo Bold"/>
                <a:cs typeface="Menlo Bold"/>
              </a:rPr>
              <a:t> , </a:t>
            </a:r>
            <a:r>
              <a:rPr lang="en-US" altLang="zh-CN" sz="1400" b="1" dirty="0">
                <a:solidFill>
                  <a:srgbClr val="000000"/>
                </a:solidFill>
                <a:latin typeface="Menlo Bold"/>
                <a:cs typeface="Menlo Bold"/>
              </a:rPr>
              <a:t>-1.2)</a:t>
            </a:r>
            <a:r>
              <a:rPr lang="mr-IN" sz="1400" b="1" dirty="0">
                <a:solidFill>
                  <a:srgbClr val="000000"/>
                </a:solidFill>
                <a:latin typeface="Menlo Bold"/>
                <a:cs typeface="Menlo Bold"/>
              </a:rPr>
              <a:t>;</a:t>
            </a:r>
          </a:p>
          <a:p>
            <a:pPr>
              <a:lnSpc>
                <a:spcPct val="120000"/>
              </a:lnSpc>
            </a:pP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altLang="zh-CN" sz="1400" dirty="0">
                <a:latin typeface="Menlo Bold"/>
                <a:cs typeface="Menlo Bold"/>
              </a:rPr>
              <a:t>=</a:t>
            </a:r>
            <a:r>
              <a:rPr lang="zh-CN" altLang="en-US" sz="1400" dirty="0">
                <a:solidFill>
                  <a:srgbClr val="6A3E3E"/>
                </a:solidFill>
                <a:latin typeface="Menlo Bold"/>
                <a:cs typeface="Menlo Bold"/>
              </a:rPr>
              <a:t>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en-US" altLang="zh-CN" sz="1400" dirty="0">
                <a:solidFill>
                  <a:srgbClr val="000000"/>
                </a:solidFill>
                <a:latin typeface="Menlo Bold"/>
                <a:cs typeface="Menlo Bold"/>
              </a:rPr>
              <a:t>;</a:t>
            </a:r>
          </a:p>
          <a:p>
            <a:pPr>
              <a:lnSpc>
                <a:spcPct val="120000"/>
              </a:lnSpc>
            </a:pPr>
            <a:r>
              <a:rPr lang="en-US" altLang="zh-CN" sz="1400" dirty="0">
                <a:solidFill>
                  <a:srgbClr val="000000"/>
                </a:solidFill>
                <a:latin typeface="Menlo Bold"/>
                <a:cs typeface="Menlo Bold"/>
              </a:rPr>
              <a:t> </a:t>
            </a: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en-US" sz="1400" dirty="0">
                <a:latin typeface="Menlo Bold"/>
                <a:cs typeface="Menlo Bold"/>
              </a:rPr>
              <a:t>latitude = 35.2;</a:t>
            </a:r>
          </a:p>
          <a:p>
            <a:pPr>
              <a:lnSpc>
                <a:spcPct val="120000"/>
              </a:lnSpc>
            </a:pPr>
            <a:r>
              <a:rPr lang="en-US" altLang="zh-CN" sz="1400" dirty="0">
                <a:latin typeface="Menlo Bold"/>
                <a:cs typeface="Menlo Bold"/>
              </a:rPr>
              <a:t>			</a:t>
            </a:r>
            <a:r>
              <a:rPr lang="en-US" sz="1400" dirty="0">
                <a:solidFill>
                  <a:srgbClr val="000000"/>
                </a:solidFill>
                <a:latin typeface="Menlo Bold"/>
                <a:cs typeface="Menlo Bold"/>
              </a:rPr>
              <a:t>System.</a:t>
            </a:r>
            <a:r>
              <a:rPr lang="en-US" sz="1400" b="1" i="1" dirty="0">
                <a:solidFill>
                  <a:srgbClr val="0000C0"/>
                </a:solidFill>
                <a:latin typeface="Menlo Bold"/>
                <a:cs typeface="Menlo Bold"/>
              </a:rPr>
              <a:t>out</a:t>
            </a:r>
            <a:r>
              <a:rPr lang="en-US" sz="1400" b="1" i="1" dirty="0">
                <a:solidFill>
                  <a:srgbClr val="000000"/>
                </a:solidFill>
                <a:latin typeface="Menlo Bold"/>
                <a:cs typeface="Menlo Bold"/>
              </a:rPr>
              <a:t>.println(</a:t>
            </a:r>
            <a:r>
              <a:rPr lang="en-US" sz="1400" b="1" i="1" dirty="0">
                <a:solidFill>
                  <a:srgbClr val="6A3E3E"/>
                </a:solidFill>
                <a:latin typeface="Menlo Bold"/>
                <a:cs typeface="Menlo Bold"/>
              </a:rPr>
              <a:t>loc</a:t>
            </a:r>
            <a:r>
              <a:rPr lang="en-US" altLang="zh-CN" sz="1400" b="1" i="1" dirty="0">
                <a:solidFill>
                  <a:srgbClr val="6A3E3E"/>
                </a:solidFill>
                <a:latin typeface="Menlo Bold"/>
                <a:cs typeface="Menlo Bold"/>
              </a:rPr>
              <a:t>2</a:t>
            </a:r>
            <a:r>
              <a:rPr lang="en-US" sz="1400" b="1" i="1" dirty="0">
                <a:solidFill>
                  <a:srgbClr val="000000"/>
                </a:solidFill>
                <a:latin typeface="Menlo Bold"/>
                <a:cs typeface="Menlo Bold"/>
              </a:rPr>
              <a:t>.latitute</a:t>
            </a:r>
            <a:r>
              <a:rPr lang="zh-CN" alt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mr-IN" sz="1400" dirty="0">
                <a:solidFill>
                  <a:srgbClr val="2A00FF"/>
                </a:solidFill>
                <a:latin typeface="Menlo Bold"/>
                <a:cs typeface="Menlo Bold"/>
              </a:rPr>
              <a:t>”</a:t>
            </a:r>
            <a:r>
              <a:rPr lang="en-US" altLang="zh-CN" sz="1400" dirty="0">
                <a:solidFill>
                  <a:srgbClr val="2A00FF"/>
                </a:solidFill>
                <a:latin typeface="Menlo Bold"/>
                <a:cs typeface="Menlo Bold"/>
              </a:rPr>
              <a:t>,</a:t>
            </a:r>
            <a:r>
              <a:rPr lang="en-US" sz="1400" i="1" dirty="0">
                <a:solidFill>
                  <a:srgbClr val="2A00FF"/>
                </a:solidFill>
                <a:latin typeface="Menlo Bold"/>
                <a:cs typeface="Menlo Bold"/>
              </a:rPr>
              <a:t> </a:t>
            </a:r>
            <a:r>
              <a:rPr lang="mr-IN" sz="1400" dirty="0">
                <a:solidFill>
                  <a:srgbClr val="2A00FF"/>
                </a:solidFill>
                <a:latin typeface="Menlo Bold"/>
                <a:cs typeface="Menlo Bold"/>
              </a:rPr>
              <a:t>"</a:t>
            </a:r>
            <a:r>
              <a:rPr 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en-US" altLang="zh-CN" sz="1400" b="1" i="1" dirty="0">
                <a:solidFill>
                  <a:srgbClr val="000000"/>
                </a:solidFill>
                <a:latin typeface="Menlo Bold"/>
                <a:cs typeface="Menlo Bold"/>
              </a:rPr>
              <a:t>loc2.longitude</a:t>
            </a:r>
            <a:r>
              <a:rPr lang="en-US" sz="1400" b="1" i="1" dirty="0">
                <a:solidFill>
                  <a:srgbClr val="000000"/>
                </a:solidFill>
                <a:latin typeface="Menlo Bold"/>
                <a:cs typeface="Menlo Bold"/>
              </a:rPr>
              <a:t>);</a:t>
            </a:r>
            <a:r>
              <a:rPr lang="zh-CN" altLang="en-US" sz="1400" dirty="0">
                <a:latin typeface="Menlo Bold"/>
                <a:cs typeface="Menlo Bold"/>
              </a:rPr>
              <a:t> </a:t>
            </a:r>
            <a:endParaRPr lang="mr-IN" sz="1400" b="1" dirty="0">
              <a:solidFill>
                <a:srgbClr val="000000"/>
              </a:solidFill>
              <a:latin typeface="Menlo Bold"/>
              <a:cs typeface="Menlo Bold"/>
            </a:endParaRPr>
          </a:p>
        </p:txBody>
      </p:sp>
      <p:cxnSp>
        <p:nvCxnSpPr>
          <p:cNvPr id="5" name="Straight Connector 4"/>
          <p:cNvCxnSpPr/>
          <p:nvPr/>
        </p:nvCxnSpPr>
        <p:spPr>
          <a:xfrm>
            <a:off x="525359" y="4055467"/>
            <a:ext cx="8231619" cy="0"/>
          </a:xfrm>
          <a:prstGeom prst="line">
            <a:avLst/>
          </a:prstGeom>
          <a:ln w="19050" cmpd="sng">
            <a:solidFill>
              <a:srgbClr val="008000"/>
            </a:solidFill>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1235160" y="4825201"/>
            <a:ext cx="740557" cy="369332"/>
          </a:xfrm>
          <a:prstGeom prst="rect">
            <a:avLst/>
          </a:prstGeom>
          <a:noFill/>
        </p:spPr>
        <p:txBody>
          <a:bodyPr wrap="none" rtlCol="0">
            <a:spAutoFit/>
          </a:bodyPr>
          <a:lstStyle/>
          <a:p>
            <a:r>
              <a:rPr lang="en-US" altLang="zh-CN" dirty="0">
                <a:latin typeface="Menlo Bold"/>
                <a:cs typeface="Menlo Bold"/>
              </a:rPr>
              <a:t>loc1</a:t>
            </a:r>
            <a:endParaRPr lang="en-US" dirty="0">
              <a:latin typeface="Menlo Bold"/>
              <a:cs typeface="Menlo Bold"/>
            </a:endParaRPr>
          </a:p>
        </p:txBody>
      </p:sp>
      <p:sp>
        <p:nvSpPr>
          <p:cNvPr id="9" name="Rectangle 8"/>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latin typeface="Arial"/>
                <a:cs typeface="Arial"/>
              </a:rPr>
              <a:t>@</a:t>
            </a:r>
            <a:r>
              <a:rPr lang="en-US" altLang="zh-CN" dirty="0">
                <a:solidFill>
                  <a:schemeClr val="accent1"/>
                </a:solidFill>
                <a:latin typeface="Arial"/>
                <a:cs typeface="Arial"/>
              </a:rPr>
              <a:t>1</a:t>
            </a:r>
            <a:endParaRPr lang="en-US" dirty="0">
              <a:solidFill>
                <a:schemeClr val="accent1"/>
              </a:solidFill>
              <a:latin typeface="Arial"/>
              <a:cs typeface="Arial"/>
            </a:endParaRPr>
          </a:p>
        </p:txBody>
      </p:sp>
      <p:sp>
        <p:nvSpPr>
          <p:cNvPr id="10" name="TextBox 9"/>
          <p:cNvSpPr txBox="1"/>
          <p:nvPr/>
        </p:nvSpPr>
        <p:spPr>
          <a:xfrm>
            <a:off x="1226794" y="5746468"/>
            <a:ext cx="748923" cy="369332"/>
          </a:xfrm>
          <a:prstGeom prst="rect">
            <a:avLst/>
          </a:prstGeom>
          <a:noFill/>
        </p:spPr>
        <p:txBody>
          <a:bodyPr wrap="none" rtlCol="0">
            <a:spAutoFit/>
          </a:bodyPr>
          <a:lstStyle/>
          <a:p>
            <a:r>
              <a:rPr lang="en-US" altLang="zh-CN" dirty="0">
                <a:latin typeface="Menlo Bold"/>
                <a:cs typeface="Menlo Bold"/>
              </a:rPr>
              <a:t>loc2</a:t>
            </a:r>
            <a:endParaRPr lang="en-US" dirty="0">
              <a:latin typeface="Menlo Bold"/>
              <a:cs typeface="Menlo Bold"/>
            </a:endParaRPr>
          </a:p>
        </p:txBody>
      </p:sp>
      <p:sp>
        <p:nvSpPr>
          <p:cNvPr id="11" name="Rectangle 10"/>
          <p:cNvSpPr/>
          <p:nvPr/>
        </p:nvSpPr>
        <p:spPr>
          <a:xfrm>
            <a:off x="2077615" y="5746468"/>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accent1"/>
                </a:solidFill>
                <a:latin typeface="Arial"/>
                <a:cs typeface="Arial"/>
              </a:rPr>
              <a:t>@2</a:t>
            </a:r>
            <a:endParaRPr lang="en-US" dirty="0">
              <a:solidFill>
                <a:schemeClr val="accent1"/>
              </a:solidFill>
              <a:latin typeface="Arial"/>
              <a:cs typeface="Arial"/>
            </a:endParaRPr>
          </a:p>
        </p:txBody>
      </p:sp>
      <p:sp>
        <p:nvSpPr>
          <p:cNvPr id="12" name="Rounded Rectangle 11"/>
          <p:cNvSpPr/>
          <p:nvPr/>
        </p:nvSpPr>
        <p:spPr>
          <a:xfrm>
            <a:off x="4325316" y="4324713"/>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3" name="Rectangle 12"/>
          <p:cNvSpPr/>
          <p:nvPr/>
        </p:nvSpPr>
        <p:spPr>
          <a:xfrm>
            <a:off x="5386409" y="4662748"/>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40.7</a:t>
            </a:r>
            <a:endParaRPr lang="en-US" sz="1600" dirty="0">
              <a:latin typeface="Arial"/>
              <a:cs typeface="Arial"/>
            </a:endParaRPr>
          </a:p>
        </p:txBody>
      </p:sp>
      <p:sp>
        <p:nvSpPr>
          <p:cNvPr id="14" name="Rectangle 13"/>
          <p:cNvSpPr/>
          <p:nvPr/>
        </p:nvSpPr>
        <p:spPr>
          <a:xfrm>
            <a:off x="5386408" y="5023563"/>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-73.6</a:t>
            </a:r>
            <a:endParaRPr lang="en-US" sz="1600" dirty="0">
              <a:latin typeface="Arial"/>
              <a:cs typeface="Arial"/>
            </a:endParaRPr>
          </a:p>
        </p:txBody>
      </p:sp>
      <p:sp>
        <p:nvSpPr>
          <p:cNvPr id="15" name="TextBox 14"/>
          <p:cNvSpPr txBox="1"/>
          <p:nvPr/>
        </p:nvSpPr>
        <p:spPr>
          <a:xfrm>
            <a:off x="4370338" y="4641559"/>
            <a:ext cx="914834" cy="338554"/>
          </a:xfrm>
          <a:prstGeom prst="rect">
            <a:avLst/>
          </a:prstGeom>
          <a:noFill/>
        </p:spPr>
        <p:txBody>
          <a:bodyPr wrap="none" rtlCol="0">
            <a:spAutoFit/>
          </a:bodyPr>
          <a:lstStyle/>
          <a:p>
            <a:r>
              <a:rPr lang="en-US" sz="1600" dirty="0">
                <a:latin typeface="Arial"/>
                <a:cs typeface="Arial"/>
              </a:rPr>
              <a:t>Latitude</a:t>
            </a:r>
          </a:p>
        </p:txBody>
      </p:sp>
      <p:sp>
        <p:nvSpPr>
          <p:cNvPr id="16" name="TextBox 15"/>
          <p:cNvSpPr txBox="1"/>
          <p:nvPr/>
        </p:nvSpPr>
        <p:spPr>
          <a:xfrm>
            <a:off x="4325316" y="5009867"/>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17" name="Rounded Rectangle 16"/>
          <p:cNvSpPr/>
          <p:nvPr/>
        </p:nvSpPr>
        <p:spPr>
          <a:xfrm>
            <a:off x="4324989" y="5526999"/>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8" name="Rectangle 17"/>
          <p:cNvSpPr/>
          <p:nvPr/>
        </p:nvSpPr>
        <p:spPr>
          <a:xfrm>
            <a:off x="5386082" y="5865034"/>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51.7</a:t>
            </a:r>
            <a:endParaRPr lang="en-US" sz="1600" dirty="0">
              <a:latin typeface="Arial"/>
              <a:cs typeface="Arial"/>
            </a:endParaRPr>
          </a:p>
        </p:txBody>
      </p:sp>
      <p:sp>
        <p:nvSpPr>
          <p:cNvPr id="19" name="Rectangle 18"/>
          <p:cNvSpPr/>
          <p:nvPr/>
        </p:nvSpPr>
        <p:spPr>
          <a:xfrm>
            <a:off x="5386081" y="6225849"/>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-1.2</a:t>
            </a:r>
            <a:endParaRPr lang="en-US" sz="1600" dirty="0">
              <a:latin typeface="Arial"/>
              <a:cs typeface="Arial"/>
            </a:endParaRPr>
          </a:p>
        </p:txBody>
      </p:sp>
      <p:sp>
        <p:nvSpPr>
          <p:cNvPr id="20" name="TextBox 19"/>
          <p:cNvSpPr txBox="1"/>
          <p:nvPr/>
        </p:nvSpPr>
        <p:spPr>
          <a:xfrm>
            <a:off x="4370011" y="5843845"/>
            <a:ext cx="914834" cy="338554"/>
          </a:xfrm>
          <a:prstGeom prst="rect">
            <a:avLst/>
          </a:prstGeom>
          <a:noFill/>
        </p:spPr>
        <p:txBody>
          <a:bodyPr wrap="none" rtlCol="0">
            <a:spAutoFit/>
          </a:bodyPr>
          <a:lstStyle/>
          <a:p>
            <a:r>
              <a:rPr lang="en-US" sz="1600" dirty="0">
                <a:latin typeface="Arial"/>
                <a:cs typeface="Arial"/>
              </a:rPr>
              <a:t>Latitude</a:t>
            </a:r>
          </a:p>
        </p:txBody>
      </p:sp>
      <p:sp>
        <p:nvSpPr>
          <p:cNvPr id="21" name="TextBox 20"/>
          <p:cNvSpPr txBox="1"/>
          <p:nvPr/>
        </p:nvSpPr>
        <p:spPr>
          <a:xfrm>
            <a:off x="4324989" y="6212153"/>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22" name="TextBox 21"/>
          <p:cNvSpPr txBox="1"/>
          <p:nvPr/>
        </p:nvSpPr>
        <p:spPr>
          <a:xfrm>
            <a:off x="6384113" y="4707145"/>
            <a:ext cx="507070" cy="338554"/>
          </a:xfrm>
          <a:prstGeom prst="rect">
            <a:avLst/>
          </a:prstGeom>
          <a:noFill/>
        </p:spPr>
        <p:txBody>
          <a:bodyPr wrap="none" rtlCol="0">
            <a:spAutoFit/>
          </a:bodyPr>
          <a:lstStyle/>
          <a:p>
            <a:r>
              <a:rPr lang="en-US" altLang="zh-CN" sz="1600" dirty="0">
                <a:solidFill>
                  <a:srgbClr val="4F81BD"/>
                </a:solidFill>
                <a:latin typeface="Arial"/>
                <a:cs typeface="Arial"/>
              </a:rPr>
              <a:t>@1</a:t>
            </a:r>
            <a:endParaRPr lang="en-US" sz="1600" dirty="0">
              <a:solidFill>
                <a:srgbClr val="4F81BD"/>
              </a:solidFill>
              <a:latin typeface="Arial"/>
              <a:cs typeface="Arial"/>
            </a:endParaRPr>
          </a:p>
        </p:txBody>
      </p:sp>
      <p:sp>
        <p:nvSpPr>
          <p:cNvPr id="23" name="TextBox 22"/>
          <p:cNvSpPr txBox="1"/>
          <p:nvPr/>
        </p:nvSpPr>
        <p:spPr>
          <a:xfrm>
            <a:off x="6384113" y="5879491"/>
            <a:ext cx="507070" cy="338554"/>
          </a:xfrm>
          <a:prstGeom prst="rect">
            <a:avLst/>
          </a:prstGeom>
          <a:noFill/>
        </p:spPr>
        <p:txBody>
          <a:bodyPr wrap="none" rtlCol="0">
            <a:spAutoFit/>
          </a:bodyPr>
          <a:lstStyle/>
          <a:p>
            <a:r>
              <a:rPr lang="en-US" altLang="zh-CN" sz="1600" dirty="0">
                <a:solidFill>
                  <a:srgbClr val="4F81BD"/>
                </a:solidFill>
                <a:latin typeface="Arial"/>
                <a:cs typeface="Arial"/>
              </a:rPr>
              <a:t>@2</a:t>
            </a:r>
            <a:endParaRPr lang="en-US" sz="1600" dirty="0">
              <a:solidFill>
                <a:srgbClr val="4F81BD"/>
              </a:solidFill>
              <a:latin typeface="Arial"/>
              <a:cs typeface="Arial"/>
            </a:endParaRPr>
          </a:p>
        </p:txBody>
      </p:sp>
      <p:cxnSp>
        <p:nvCxnSpPr>
          <p:cNvPr id="25" name="Straight Arrow Connector 24"/>
          <p:cNvCxnSpPr>
            <a:stCxn id="9" idx="3"/>
            <a:endCxn id="12" idx="1"/>
          </p:cNvCxnSpPr>
          <p:nvPr/>
        </p:nvCxnSpPr>
        <p:spPr>
          <a:xfrm flipV="1">
            <a:off x="2904389" y="4885026"/>
            <a:ext cx="1420927" cy="124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3"/>
            <a:endCxn id="17" idx="1"/>
          </p:cNvCxnSpPr>
          <p:nvPr/>
        </p:nvCxnSpPr>
        <p:spPr>
          <a:xfrm>
            <a:off x="2904389" y="5965374"/>
            <a:ext cx="1420600" cy="121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1617274" y="2494240"/>
            <a:ext cx="4824415" cy="621275"/>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Left Arrow 29"/>
          <p:cNvSpPr/>
          <p:nvPr/>
        </p:nvSpPr>
        <p:spPr>
          <a:xfrm>
            <a:off x="6676497" y="2686105"/>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urved Right Arrow 32"/>
          <p:cNvSpPr/>
          <p:nvPr/>
        </p:nvSpPr>
        <p:spPr>
          <a:xfrm rot="5400000">
            <a:off x="2068609" y="2472237"/>
            <a:ext cx="349520" cy="937037"/>
          </a:xfrm>
          <a:prstGeom prst="curvedRightArrow">
            <a:avLst>
              <a:gd name="adj1" fmla="val 44266"/>
              <a:gd name="adj2" fmla="val 71413"/>
              <a:gd name="adj3" fmla="val 25000"/>
            </a:avLst>
          </a:prstGeom>
          <a:solidFill>
            <a:srgbClr val="00800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latin typeface="Arial"/>
                <a:cs typeface="Arial"/>
              </a:rPr>
              <a:t>@</a:t>
            </a:r>
            <a:r>
              <a:rPr lang="en-US" altLang="zh-CN" dirty="0">
                <a:solidFill>
                  <a:srgbClr val="FF0000"/>
                </a:solidFill>
                <a:latin typeface="Arial"/>
                <a:cs typeface="Arial"/>
              </a:rPr>
              <a:t>2</a:t>
            </a:r>
            <a:endParaRPr lang="en-US" dirty="0">
              <a:solidFill>
                <a:srgbClr val="FF0000"/>
              </a:solidFill>
              <a:latin typeface="Arial"/>
              <a:cs typeface="Arial"/>
            </a:endParaRPr>
          </a:p>
        </p:txBody>
      </p:sp>
      <p:cxnSp>
        <p:nvCxnSpPr>
          <p:cNvPr id="35" name="Straight Connector 34"/>
          <p:cNvCxnSpPr/>
          <p:nvPr/>
        </p:nvCxnSpPr>
        <p:spPr>
          <a:xfrm>
            <a:off x="1653822" y="3611587"/>
            <a:ext cx="2116133"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37" name="Left Arrow 36"/>
          <p:cNvSpPr/>
          <p:nvPr/>
        </p:nvSpPr>
        <p:spPr>
          <a:xfrm>
            <a:off x="4206536" y="3330534"/>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a:stCxn id="9" idx="3"/>
          </p:cNvCxnSpPr>
          <p:nvPr/>
        </p:nvCxnSpPr>
        <p:spPr>
          <a:xfrm>
            <a:off x="2904389" y="5009867"/>
            <a:ext cx="1097681" cy="9555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386081" y="5861219"/>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rgbClr val="008000"/>
                </a:solidFill>
                <a:latin typeface="Arial"/>
                <a:cs typeface="Arial"/>
              </a:rPr>
              <a:t>35.2</a:t>
            </a:r>
            <a:endParaRPr lang="en-US" sz="1600" dirty="0">
              <a:solidFill>
                <a:srgbClr val="008000"/>
              </a:solidFill>
              <a:latin typeface="Arial"/>
              <a:cs typeface="Arial"/>
            </a:endParaRPr>
          </a:p>
        </p:txBody>
      </p:sp>
      <p:sp>
        <p:nvSpPr>
          <p:cNvPr id="42" name="Rectangle 41"/>
          <p:cNvSpPr/>
          <p:nvPr/>
        </p:nvSpPr>
        <p:spPr>
          <a:xfrm>
            <a:off x="7041988" y="5137560"/>
            <a:ext cx="1546931" cy="307777"/>
          </a:xfrm>
          <a:prstGeom prst="rect">
            <a:avLst/>
          </a:prstGeom>
          <a:solidFill>
            <a:schemeClr val="tx1"/>
          </a:solidFill>
        </p:spPr>
        <p:txBody>
          <a:bodyPr wrap="square">
            <a:spAutoFit/>
          </a:bodyPr>
          <a:lstStyle/>
          <a:p>
            <a:pPr marL="12700">
              <a:lnSpc>
                <a:spcPct val="100000"/>
              </a:lnSpc>
              <a:spcBef>
                <a:spcPts val="100"/>
              </a:spcBef>
            </a:pPr>
            <a:r>
              <a:rPr lang="en-US" sz="1400" dirty="0">
                <a:solidFill>
                  <a:srgbClr val="CCFFCC"/>
                </a:solidFill>
                <a:latin typeface="Courier New"/>
                <a:cs typeface="Courier New"/>
              </a:rPr>
              <a:t>$ </a:t>
            </a:r>
            <a:r>
              <a:rPr lang="en-US" altLang="zh-CN" sz="1400" dirty="0">
                <a:solidFill>
                  <a:srgbClr val="CCFFCC"/>
                </a:solidFill>
                <a:latin typeface="Courier New"/>
                <a:cs typeface="Courier New"/>
              </a:rPr>
              <a:t>35.2</a:t>
            </a:r>
            <a:r>
              <a:rPr lang="en-US" altLang="zh-CN" sz="1400" spc="-5" dirty="0">
                <a:solidFill>
                  <a:srgbClr val="CCFFCC"/>
                </a:solidFill>
                <a:latin typeface="Courier New"/>
                <a:cs typeface="Courier New"/>
              </a:rPr>
              <a:t>,</a:t>
            </a:r>
            <a:r>
              <a:rPr lang="zh-CN" altLang="en-US" sz="1400" spc="-5" dirty="0">
                <a:solidFill>
                  <a:srgbClr val="CCFFCC"/>
                </a:solidFill>
                <a:latin typeface="Courier New"/>
                <a:cs typeface="Courier New"/>
              </a:rPr>
              <a:t> </a:t>
            </a:r>
            <a:r>
              <a:rPr lang="en-US" altLang="zh-CN" sz="1400" spc="-5" dirty="0">
                <a:solidFill>
                  <a:srgbClr val="CCFFCC"/>
                </a:solidFill>
                <a:latin typeface="Courier New"/>
                <a:cs typeface="Courier New"/>
              </a:rPr>
              <a:t>-1.2</a:t>
            </a:r>
            <a:endParaRPr lang="en-US" sz="1400" dirty="0">
              <a:solidFill>
                <a:srgbClr val="CCFFCC"/>
              </a:solidFill>
              <a:latin typeface="Courier New"/>
              <a:cs typeface="Courier New"/>
            </a:endParaRPr>
          </a:p>
        </p:txBody>
      </p:sp>
      <p:sp>
        <p:nvSpPr>
          <p:cNvPr id="3" name="TextBox 2">
            <a:extLst>
              <a:ext uri="{FF2B5EF4-FFF2-40B4-BE49-F238E27FC236}">
                <a16:creationId xmlns:a16="http://schemas.microsoft.com/office/drawing/2014/main" id="{C5511749-D434-1F77-A6A1-A624C669F785}"/>
              </a:ext>
            </a:extLst>
          </p:cNvPr>
          <p:cNvSpPr txBox="1"/>
          <p:nvPr/>
        </p:nvSpPr>
        <p:spPr>
          <a:xfrm>
            <a:off x="6244046" y="3708641"/>
            <a:ext cx="2829141" cy="954107"/>
          </a:xfrm>
          <a:prstGeom prst="rect">
            <a:avLst/>
          </a:prstGeom>
          <a:solidFill>
            <a:srgbClr val="E6A20E"/>
          </a:solidFill>
          <a:ln>
            <a:solidFill>
              <a:schemeClr val="accent2"/>
            </a:solidFill>
          </a:ln>
        </p:spPr>
        <p:txBody>
          <a:bodyPr wrap="square" rtlCol="0">
            <a:spAutoFit/>
          </a:bodyPr>
          <a:lstStyle>
            <a:defPPr>
              <a:defRPr lang="en-US"/>
            </a:defPPr>
            <a:lvl1pPr>
              <a:defRPr sz="2000" u="sng">
                <a:latin typeface="Arial"/>
                <a:cs typeface="Arial"/>
              </a:defRPr>
            </a:lvl1pPr>
          </a:lstStyle>
          <a:p>
            <a:r>
              <a:rPr lang="en-US" altLang="zh-CN" sz="1400" u="none" dirty="0"/>
              <a:t>After assignment loc1 = loc2, the Object Location(40.7, -73.6) is unreachable and should be garbage</a:t>
            </a:r>
            <a:r>
              <a:rPr lang="en-GB" altLang="zh-CN" sz="1400" u="none" dirty="0"/>
              <a:t>-</a:t>
            </a:r>
            <a:r>
              <a:rPr lang="en-US" altLang="zh-CN" sz="1400" u="none" dirty="0"/>
              <a:t>collected.</a:t>
            </a:r>
            <a:endParaRPr lang="en-US" sz="1400" u="none" dirty="0"/>
          </a:p>
        </p:txBody>
      </p:sp>
    </p:spTree>
    <p:extLst>
      <p:ext uri="{BB962C8B-B14F-4D97-AF65-F5344CB8AC3E}">
        <p14:creationId xmlns:p14="http://schemas.microsoft.com/office/powerpoint/2010/main" val="26787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iterate type="lt">
                                    <p:tmPct val="0"/>
                                  </p:iterate>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par>
                                <p:cTn id="64" presetID="9"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dissolv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dissolv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dissolve">
                                      <p:cBhvr>
                                        <p:cTn id="95" dur="500"/>
                                        <p:tgtEl>
                                          <p:spTgt spid="3"/>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mph" presetSubtype="0" fill="hold" grpId="1" nodeType="clickEffect">
                                  <p:stCondLst>
                                    <p:cond delay="0"/>
                                  </p:stCondLst>
                                  <p:iterate type="lt">
                                    <p:tmPct val="4000"/>
                                  </p:iterate>
                                  <p:childTnLst>
                                    <p:set>
                                      <p:cBhvr override="childStyle">
                                        <p:cTn id="107" dur="500" fill="hold"/>
                                        <p:tgtEl>
                                          <p:spTgt spid="18"/>
                                        </p:tgtEl>
                                        <p:attrNameLst>
                                          <p:attrName>style.color</p:attrName>
                                        </p:attrNameLst>
                                      </p:cBhvr>
                                      <p:to>
                                        <p:clrVal>
                                          <a:schemeClr val="accent2"/>
                                        </p:clrVal>
                                      </p:to>
                                    </p:set>
                                    <p:set>
                                      <p:cBhvr>
                                        <p:cTn id="108" dur="500" fill="hold"/>
                                        <p:tgtEl>
                                          <p:spTgt spid="18"/>
                                        </p:tgtEl>
                                        <p:attrNameLst>
                                          <p:attrName>fillcolor</p:attrName>
                                        </p:attrNameLst>
                                      </p:cBhvr>
                                      <p:to>
                                        <p:clrVal>
                                          <a:schemeClr val="accent2"/>
                                        </p:clrVal>
                                      </p:to>
                                    </p:set>
                                    <p:set>
                                      <p:cBhvr>
                                        <p:cTn id="109" dur="500" fill="hold"/>
                                        <p:tgtEl>
                                          <p:spTgt spid="18"/>
                                        </p:tgtEl>
                                        <p:attrNameLst>
                                          <p:attrName>fill.type</p:attrName>
                                        </p:attrNameLst>
                                      </p:cBhvr>
                                      <p:to>
                                        <p:strVal val="solid"/>
                                      </p:to>
                                    </p:se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dissolve">
                                      <p:cBhvr>
                                        <p:cTn id="1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8" grpId="0"/>
      <p:bldP spid="9" grpId="0" animBg="1"/>
      <p:bldP spid="10" grpId="0"/>
      <p:bldP spid="11" grpId="0" animBg="1"/>
      <p:bldP spid="12" grpId="0" animBg="1"/>
      <p:bldP spid="13" grpId="0" animBg="1"/>
      <p:bldP spid="14" grpId="0" animBg="1"/>
      <p:bldP spid="15" grpId="0"/>
      <p:bldP spid="16" grpId="0"/>
      <p:bldP spid="17" grpId="0" animBg="1"/>
      <p:bldP spid="18" grpId="0" animBg="1"/>
      <p:bldP spid="18" grpId="1" animBg="1"/>
      <p:bldP spid="19" grpId="0" animBg="1"/>
      <p:bldP spid="20" grpId="0"/>
      <p:bldP spid="21" grpId="0"/>
      <p:bldP spid="22" grpId="0"/>
      <p:bldP spid="23" grpId="0"/>
      <p:bldP spid="29" grpId="0" animBg="1"/>
      <p:bldP spid="30" grpId="0" animBg="1"/>
      <p:bldP spid="33" grpId="0" animBg="1"/>
      <p:bldP spid="34" grpId="0" animBg="1"/>
      <p:bldP spid="37" grpId="0" animBg="1"/>
      <p:bldP spid="41" grpId="0" animBg="1"/>
      <p:bldP spid="4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830997"/>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endParaRPr lang="en-US" sz="1600" dirty="0">
              <a:solidFill>
                <a:srgbClr val="FFC00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6495689"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a:p>
            <a:pPr indent="-285750">
              <a:spcBef>
                <a:spcPts val="200"/>
              </a:spcBef>
              <a:spcAft>
                <a:spcPts val="200"/>
              </a:spcAft>
              <a:buClr>
                <a:schemeClr val="accent1"/>
              </a:buClr>
              <a:buFont typeface="Wingdings" pitchFamily="2" charset="2"/>
              <a:buChar char="§"/>
            </a:pPr>
            <a:r>
              <a:rPr lang="en-GB" sz="1600" dirty="0">
                <a:latin typeface="Arial" panose="020B0604020202020204" pitchFamily="34" charset="0"/>
                <a:cs typeface="Arial" panose="020B0604020202020204" pitchFamily="34" charset="0"/>
              </a:rPr>
              <a:t>Function </a:t>
            </a:r>
            <a:r>
              <a:rPr lang="en-GB" sz="1600" dirty="0" err="1">
                <a:latin typeface="Arial" panose="020B0604020202020204" pitchFamily="34" charset="0"/>
                <a:cs typeface="Arial" panose="020B0604020202020204" pitchFamily="34" charset="0"/>
              </a:rPr>
              <a:t>G.adj</a:t>
            </a:r>
            <a:r>
              <a:rPr lang="en-GB" sz="1600" dirty="0">
                <a:latin typeface="Arial" panose="020B0604020202020204" pitchFamily="34" charset="0"/>
                <a:cs typeface="Arial" panose="020B0604020202020204" pitchFamily="34" charset="0"/>
              </a:rPr>
              <a:t>(v) returns all </a:t>
            </a:r>
            <a:r>
              <a:rPr lang="en-GB" sz="1600" dirty="0" err="1">
                <a:latin typeface="Arial" panose="020B0604020202020204" pitchFamily="34" charset="0"/>
                <a:cs typeface="Arial" panose="020B0604020202020204" pitchFamily="34" charset="0"/>
              </a:rPr>
              <a:t>neighbors</a:t>
            </a:r>
            <a:r>
              <a:rPr lang="en-GB" sz="1600" dirty="0">
                <a:latin typeface="Arial" panose="020B0604020202020204" pitchFamily="34" charset="0"/>
                <a:cs typeface="Arial" panose="020B0604020202020204" pitchFamily="34" charset="0"/>
              </a:rPr>
              <a:t> in the edge arrow direction.</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457201" y="1438511"/>
            <a:ext cx="4645156"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 assuming all edges have weight 1.</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post-order</a:t>
            </a:r>
            <a:endParaRPr lang="en-SE" dirty="0"/>
          </a:p>
        </p:txBody>
      </p:sp>
      <p:sp>
        <p:nvSpPr>
          <p:cNvPr id="7" name="TextBox 6">
            <a:extLst>
              <a:ext uri="{FF2B5EF4-FFF2-40B4-BE49-F238E27FC236}">
                <a16:creationId xmlns:a16="http://schemas.microsoft.com/office/drawing/2014/main" id="{7AD93432-8AE3-0FCF-16F0-B1D85B3BD335}"/>
              </a:ext>
            </a:extLst>
          </p:cNvPr>
          <p:cNvSpPr txBox="1"/>
          <p:nvPr/>
        </p:nvSpPr>
        <p:spPr>
          <a:xfrm>
            <a:off x="457200" y="1333804"/>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a:t>
            </a:r>
            <a:r>
              <a:rPr lang="en-GB" sz="2000" dirty="0" err="1"/>
              <a:t>preOrderTraversal</a:t>
            </a:r>
            <a:r>
              <a:rPr lang="en-GB" sz="2000" dirty="0"/>
              <a:t>(</a:t>
            </a:r>
            <a:r>
              <a:rPr lang="en-GB" sz="2000" dirty="0" err="1"/>
              <a:t>node.left</a:t>
            </a:r>
            <a:r>
              <a:rPr lang="en-GB" sz="2000" dirty="0"/>
              <a:t>);</a:t>
            </a:r>
          </a:p>
          <a:p>
            <a:r>
              <a:rPr lang="en-GB" sz="2000" dirty="0"/>
              <a:t>    </a:t>
            </a:r>
            <a:r>
              <a:rPr lang="en-GB" sz="2000" dirty="0" err="1"/>
              <a:t>preOrderTraversal</a:t>
            </a:r>
            <a:r>
              <a:rPr lang="en-GB" sz="2000" dirty="0"/>
              <a:t>(</a:t>
            </a:r>
            <a:r>
              <a:rPr lang="en-GB" sz="2000" dirty="0" err="1"/>
              <a:t>node.right</a:t>
            </a:r>
            <a:r>
              <a:rPr lang="en-GB" sz="2000" dirty="0"/>
              <a:t>);</a:t>
            </a:r>
          </a:p>
          <a:p>
            <a:r>
              <a:rPr lang="en-GB" sz="2000" dirty="0"/>
              <a:t>  }</a:t>
            </a:r>
          </a:p>
          <a:p>
            <a:r>
              <a:rPr lang="en-GB" sz="2000" dirty="0"/>
              <a:t>}</a:t>
            </a:r>
            <a:endParaRPr lang="en-SE" sz="20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4598645" y="1324973"/>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a:t>
            </a:r>
            <a:r>
              <a:rPr lang="en-GB" sz="2000" dirty="0" err="1"/>
              <a:t>postOrderTraversal</a:t>
            </a:r>
            <a:r>
              <a:rPr lang="en-GB" sz="2000" dirty="0"/>
              <a:t>(</a:t>
            </a:r>
            <a:r>
              <a:rPr lang="en-GB" sz="2000" dirty="0" err="1"/>
              <a:t>node.left</a:t>
            </a:r>
            <a:r>
              <a:rPr lang="en-GB" sz="2000" dirty="0"/>
              <a:t>);</a:t>
            </a:r>
          </a:p>
          <a:p>
            <a:r>
              <a:rPr lang="en-GB" sz="2000" dirty="0"/>
              <a:t>    </a:t>
            </a:r>
            <a:r>
              <a:rPr lang="en-GB" sz="2000" dirty="0" err="1"/>
              <a:t>postOrderTraversal</a:t>
            </a:r>
            <a:r>
              <a:rPr lang="en-GB" sz="2000" dirty="0"/>
              <a:t>(</a:t>
            </a:r>
            <a:r>
              <a:rPr lang="en-GB" sz="2000" dirty="0" err="1"/>
              <a:t>node.right</a:t>
            </a:r>
            <a:r>
              <a:rPr lang="en-GB" sz="2000" dirty="0"/>
              <a:t>);</a:t>
            </a:r>
          </a:p>
          <a:p>
            <a:r>
              <a:rPr lang="en-GB" sz="2000" dirty="0"/>
              <a:t>    </a:t>
            </a:r>
            <a:r>
              <a:rPr lang="en-GB" sz="2000" dirty="0" err="1"/>
              <a:t>visitNode</a:t>
            </a:r>
            <a:r>
              <a:rPr lang="en-GB" sz="2000" dirty="0"/>
              <a:t>(node);</a:t>
            </a:r>
          </a:p>
          <a:p>
            <a:r>
              <a:rPr lang="en-GB" sz="2000" dirty="0"/>
              <a:t>  }</a:t>
            </a:r>
          </a:p>
          <a:p>
            <a:r>
              <a:rPr lang="en-GB" sz="2000" dirty="0"/>
              <a:t>}</a:t>
            </a:r>
            <a:endParaRPr lang="en-SE"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79C32-2708-598E-1AF0-C7F59B5CBD89}"/>
                  </a:ext>
                </a:extLst>
              </p:cNvPr>
              <p:cNvSpPr txBox="1"/>
              <p:nvPr/>
            </p:nvSpPr>
            <p:spPr>
              <a:xfrm>
                <a:off x="457200" y="4059615"/>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preOrderTraversal</a:t>
                </a:r>
                <a:r>
                  <a:rPr lang="en-GB" sz="2000" dirty="0"/>
                  <a:t>(c);}</a:t>
                </a:r>
              </a:p>
              <a:p>
                <a:r>
                  <a:rPr lang="en-GB" sz="2000" dirty="0"/>
                  <a:t>    }</a:t>
                </a:r>
              </a:p>
              <a:p>
                <a:r>
                  <a:rPr lang="en-GB" sz="2000" dirty="0"/>
                  <a:t>}</a:t>
                </a:r>
                <a:endParaRPr lang="en-SE" sz="2000" dirty="0"/>
              </a:p>
            </p:txBody>
          </p:sp>
        </mc:Choice>
        <mc:Fallback xmlns="">
          <p:sp>
            <p:nvSpPr>
              <p:cNvPr id="4" name="TextBox 3">
                <a:extLst>
                  <a:ext uri="{FF2B5EF4-FFF2-40B4-BE49-F238E27FC236}">
                    <a16:creationId xmlns:a16="http://schemas.microsoft.com/office/drawing/2014/main" id="{AF179C32-2708-598E-1AF0-C7F59B5CBD89}"/>
                  </a:ext>
                </a:extLst>
              </p:cNvPr>
              <p:cNvSpPr txBox="1">
                <a:spLocks noRot="1" noChangeAspect="1" noMove="1" noResize="1" noEditPoints="1" noAdjustHandles="1" noChangeArrowheads="1" noChangeShapeType="1" noTextEdit="1"/>
              </p:cNvSpPr>
              <p:nvPr/>
            </p:nvSpPr>
            <p:spPr>
              <a:xfrm>
                <a:off x="457200" y="4059615"/>
                <a:ext cx="3859671" cy="224676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31E788-9FEB-2F6A-DA84-13DF38F74629}"/>
                  </a:ext>
                </a:extLst>
              </p:cNvPr>
              <p:cNvSpPr txBox="1"/>
              <p:nvPr/>
            </p:nvSpPr>
            <p:spPr>
              <a:xfrm>
                <a:off x="4827131" y="4059615"/>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postOrderTraversal</a:t>
                </a:r>
                <a:r>
                  <a:rPr lang="en-GB" sz="2000" dirty="0"/>
                  <a:t>(c);}</a:t>
                </a:r>
              </a:p>
              <a:p>
                <a:r>
                  <a:rPr lang="en-GB" sz="2000" dirty="0"/>
                  <a:t>        </a:t>
                </a:r>
                <a:r>
                  <a:rPr lang="en-GB" sz="2000" dirty="0" err="1"/>
                  <a:t>visitNode</a:t>
                </a:r>
                <a:r>
                  <a:rPr lang="en-GB" sz="2000" dirty="0"/>
                  <a:t>(node);   </a:t>
                </a:r>
              </a:p>
              <a:p>
                <a:r>
                  <a:rPr lang="en-GB" sz="2000" dirty="0"/>
                  <a:t> }</a:t>
                </a:r>
              </a:p>
              <a:p>
                <a:r>
                  <a:rPr lang="en-GB" sz="2000" dirty="0"/>
                  <a:t>}</a:t>
                </a:r>
                <a:endParaRPr lang="en-SE" sz="2000" dirty="0"/>
              </a:p>
            </p:txBody>
          </p:sp>
        </mc:Choice>
        <mc:Fallback xmlns="">
          <p:sp>
            <p:nvSpPr>
              <p:cNvPr id="9" name="TextBox 8">
                <a:extLst>
                  <a:ext uri="{FF2B5EF4-FFF2-40B4-BE49-F238E27FC236}">
                    <a16:creationId xmlns:a16="http://schemas.microsoft.com/office/drawing/2014/main" id="{1931E788-9FEB-2F6A-DA84-13DF38F74629}"/>
                  </a:ext>
                </a:extLst>
              </p:cNvPr>
              <p:cNvSpPr txBox="1">
                <a:spLocks noRot="1" noChangeAspect="1" noMove="1" noResize="1" noEditPoints="1" noAdjustHandles="1" noChangeArrowheads="1" noChangeShapeType="1" noTextEdit="1"/>
              </p:cNvSpPr>
              <p:nvPr/>
            </p:nvSpPr>
            <p:spPr>
              <a:xfrm>
                <a:off x="4827131" y="4059615"/>
                <a:ext cx="4088155" cy="2246769"/>
              </a:xfrm>
              <a:prstGeom prst="rect">
                <a:avLst/>
              </a:prstGeom>
              <a:blipFill>
                <a:blip r:embed="rId4"/>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A6545220-F8A3-7A95-52A0-1A385EE05A41}"/>
              </a:ext>
            </a:extLst>
          </p:cNvPr>
          <p:cNvSpPr txBox="1"/>
          <p:nvPr/>
        </p:nvSpPr>
        <p:spPr>
          <a:xfrm>
            <a:off x="1648151" y="3589937"/>
            <a:ext cx="6357959" cy="400110"/>
          </a:xfrm>
          <a:prstGeom prst="rect">
            <a:avLst/>
          </a:prstGeom>
          <a:noFill/>
        </p:spPr>
        <p:txBody>
          <a:bodyPr wrap="none" rtlCol="0">
            <a:spAutoFit/>
          </a:bodyPr>
          <a:lstStyle/>
          <a:p>
            <a:r>
              <a:rPr lang="en-US" sz="2000" dirty="0"/>
              <a:t>Recall: Binary Tree traversal with DFS</a:t>
            </a:r>
            <a:r>
              <a:rPr lang="en-GB" sz="2000" dirty="0"/>
              <a:t>: pre-order, post-order </a:t>
            </a:r>
            <a:endParaRPr lang="en-SE" sz="2000" dirty="0"/>
          </a:p>
        </p:txBody>
      </p:sp>
      <p:sp>
        <p:nvSpPr>
          <p:cNvPr id="15" name="TextBox 14">
            <a:extLst>
              <a:ext uri="{FF2B5EF4-FFF2-40B4-BE49-F238E27FC236}">
                <a16:creationId xmlns:a16="http://schemas.microsoft.com/office/drawing/2014/main" id="{DE55DD3F-4E78-189B-A4C8-1BC130061800}"/>
              </a:ext>
            </a:extLst>
          </p:cNvPr>
          <p:cNvSpPr txBox="1"/>
          <p:nvPr/>
        </p:nvSpPr>
        <p:spPr>
          <a:xfrm>
            <a:off x="1988693" y="6356361"/>
            <a:ext cx="5143011" cy="400110"/>
          </a:xfrm>
          <a:prstGeom prst="rect">
            <a:avLst/>
          </a:prstGeom>
          <a:noFill/>
        </p:spPr>
        <p:txBody>
          <a:bodyPr wrap="none" rtlCol="0">
            <a:spAutoFit/>
          </a:bodyPr>
          <a:lstStyle/>
          <a:p>
            <a:r>
              <a:rPr lang="en-US" sz="2000" dirty="0"/>
              <a:t>Graph traversal with DFS</a:t>
            </a:r>
            <a:r>
              <a:rPr lang="en-GB" sz="2000" dirty="0"/>
              <a:t>: pre-order, post-order </a:t>
            </a:r>
            <a:endParaRPr lang="en-SE" sz="2000" dirty="0"/>
          </a:p>
        </p:txBody>
      </p:sp>
    </p:spTree>
    <p:extLst>
      <p:ext uri="{BB962C8B-B14F-4D97-AF65-F5344CB8AC3E}">
        <p14:creationId xmlns:p14="http://schemas.microsoft.com/office/powerpoint/2010/main" val="4007245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sort for Directed Acyclic Graph (DAG) is a linear ordering of vertices such that for every directed edge u-v, vertex u comes before v in the ordering, i.e., all pair-wise precedence constraints are satisfied.</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1754326"/>
          </a:xfrm>
          <a:prstGeom prst="rect">
            <a:avLst/>
          </a:prstGeom>
          <a:noFill/>
        </p:spPr>
        <p:txBody>
          <a:bodyPr wrap="square">
            <a:spAutoFit/>
          </a:bodyPr>
          <a:lstStyle/>
          <a:p>
            <a:r>
              <a:rPr lang="en-GB" b="0" i="1" dirty="0">
                <a:solidFill>
                  <a:srgbClr val="273239"/>
                </a:solidFill>
                <a:effectLst/>
                <a:latin typeface="Nunito" pitchFamily="2" charset="0"/>
              </a:rPr>
              <a:t>The first vertex in topological </a:t>
            </a:r>
            <a:r>
              <a:rPr lang="en-GB" b="0" i="1" dirty="0" err="1">
                <a:solidFill>
                  <a:srgbClr val="273239"/>
                </a:solidFill>
                <a:effectLst/>
                <a:latin typeface="Nunito" pitchFamily="2" charset="0"/>
              </a:rPr>
              <a:t>sortis</a:t>
            </a:r>
            <a:r>
              <a:rPr lang="en-GB" b="0" i="1" dirty="0">
                <a:solidFill>
                  <a:srgbClr val="273239"/>
                </a:solidFill>
                <a:effectLst/>
                <a:latin typeface="Nunito" pitchFamily="2" charset="0"/>
              </a:rPr>
              <a:t> always a vertex with an in-degree of 0 (a vertex with no incoming edges), i</a:t>
            </a:r>
            <a:r>
              <a:rPr lang="en-GB" i="1" dirty="0">
                <a:solidFill>
                  <a:srgbClr val="273239"/>
                </a:solidFill>
                <a:latin typeface="Nunito" pitchFamily="2" charset="0"/>
              </a:rPr>
              <a:t>.e., 4 or 5</a:t>
            </a:r>
            <a:r>
              <a:rPr lang="en-GB" b="0" i="1" dirty="0">
                <a:solidFill>
                  <a:srgbClr val="273239"/>
                </a:solidFill>
                <a:effectLst/>
                <a:latin typeface="Nunito" pitchFamily="2" charset="0"/>
              </a:rPr>
              <a:t>.  Possible topological sorts include</a:t>
            </a:r>
          </a:p>
          <a:p>
            <a:r>
              <a:rPr lang="en-GB" b="0" i="1" dirty="0">
                <a:solidFill>
                  <a:srgbClr val="273239"/>
                </a:solidFill>
                <a:effectLst/>
                <a:latin typeface="Nunito" pitchFamily="2" charset="0"/>
              </a:rPr>
              <a:t>“5 4 2 3 1 0”</a:t>
            </a:r>
            <a:r>
              <a:rPr lang="en-GB" i="1" dirty="0">
                <a:solidFill>
                  <a:srgbClr val="273239"/>
                </a:solidFill>
                <a:latin typeface="Nunito" pitchFamily="2" charset="0"/>
              </a:rPr>
              <a:t>, </a:t>
            </a:r>
            <a:r>
              <a:rPr lang="en-GB" b="0" i="1" dirty="0">
                <a:solidFill>
                  <a:srgbClr val="273239"/>
                </a:solidFill>
                <a:effectLst/>
                <a:latin typeface="Nunito" pitchFamily="2" charset="0"/>
              </a:rPr>
              <a:t>“4 5 2 3 1 0”, “4 5 0 2 3 1”, </a:t>
            </a:r>
            <a:r>
              <a:rPr lang="nl-NL" b="0" i="1" dirty="0">
                <a:solidFill>
                  <a:srgbClr val="273239"/>
                </a:solidFill>
                <a:effectLst/>
                <a:latin typeface="Nunito" pitchFamily="2" charset="0"/>
              </a:rPr>
              <a:t>“5 2 3 4 1 0”, etc.</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a:xfrm>
            <a:off x="109330" y="274638"/>
            <a:ext cx="1719470" cy="1143000"/>
          </a:xfrm>
        </p:spPr>
        <p:txBody>
          <a:bodyPr>
            <a:noAutofit/>
          </a:bodyPr>
          <a:lstStyle/>
          <a:p>
            <a:r>
              <a:rPr lang="en-US" sz="2400" dirty="0"/>
              <a:t>Topological </a:t>
            </a:r>
            <a:r>
              <a:rPr lang="en-US" altLang="zh-CN" sz="2400" dirty="0"/>
              <a:t>S</a:t>
            </a:r>
            <a:r>
              <a:rPr lang="en-US" sz="2400" dirty="0"/>
              <a:t>ort Example</a:t>
            </a:r>
            <a:endParaRPr lang="en-SE" sz="2400" dirty="0"/>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dirty="0"/>
              <a:t>Task scheduling and project management.</a:t>
            </a:r>
          </a:p>
          <a:p>
            <a:r>
              <a:rPr lang="en-GB" dirty="0"/>
              <a:t>Dependency resolution in package management systems.</a:t>
            </a:r>
          </a:p>
          <a:p>
            <a:r>
              <a:rPr lang="en-GB" dirty="0"/>
              <a:t>Determining the order of compilation in software build systems with </a:t>
            </a:r>
            <a:r>
              <a:rPr lang="en-GB" dirty="0" err="1"/>
              <a:t>Makefile</a:t>
            </a:r>
            <a:endParaRPr lang="en-GB" dirty="0"/>
          </a:p>
          <a:p>
            <a:r>
              <a:rPr lang="en-GB" dirty="0"/>
              <a:t>Deadlock detection in operating systems.</a:t>
            </a:r>
          </a:p>
          <a:p>
            <a:r>
              <a:rPr lang="en-GB" dirty="0"/>
              <a:t>Course scheduling in universities.</a:t>
            </a:r>
          </a:p>
        </p:txBody>
      </p:sp>
    </p:spTree>
    <p:extLst>
      <p:ext uri="{BB962C8B-B14F-4D97-AF65-F5344CB8AC3E}">
        <p14:creationId xmlns:p14="http://schemas.microsoft.com/office/powerpoint/2010/main" val="2923226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D8A4-5C51-37C7-6044-E6B7C2827022}"/>
              </a:ext>
            </a:extLst>
          </p:cNvPr>
          <p:cNvSpPr>
            <a:spLocks noGrp="1"/>
          </p:cNvSpPr>
          <p:nvPr>
            <p:ph type="title"/>
          </p:nvPr>
        </p:nvSpPr>
        <p:spPr/>
        <p:txBody>
          <a:bodyPr>
            <a:normAutofit fontScale="90000"/>
          </a:bodyPr>
          <a:lstStyle/>
          <a:p>
            <a:r>
              <a:rPr lang="en-GB" dirty="0"/>
              <a:t>Topological Sort by DFS Post-Order Traversal</a:t>
            </a:r>
            <a:endParaRPr lang="en-SE" dirty="0"/>
          </a:p>
        </p:txBody>
      </p:sp>
      <p:sp>
        <p:nvSpPr>
          <p:cNvPr id="3" name="Content Placeholder 2">
            <a:extLst>
              <a:ext uri="{FF2B5EF4-FFF2-40B4-BE49-F238E27FC236}">
                <a16:creationId xmlns:a16="http://schemas.microsoft.com/office/drawing/2014/main" id="{E238853F-7A5D-8B3D-293B-DD8DE663D059}"/>
              </a:ext>
            </a:extLst>
          </p:cNvPr>
          <p:cNvSpPr>
            <a:spLocks noGrp="1"/>
          </p:cNvSpPr>
          <p:nvPr>
            <p:ph idx="1"/>
          </p:nvPr>
        </p:nvSpPr>
        <p:spPr/>
        <p:txBody>
          <a:bodyPr/>
          <a:lstStyle/>
          <a:p>
            <a:r>
              <a:rPr lang="en-US" sz="2400" dirty="0"/>
              <a:t>Perform DFS Post-Order Traversal starting from a node with no incoming edges to get an ordered list of nodes, then reverse the node order to get a Topological Sort</a:t>
            </a:r>
          </a:p>
          <a:p>
            <a:pPr lvl="1"/>
            <a:r>
              <a:rPr lang="en-US" dirty="0"/>
              <a:t>Upon finishing traversal starting from one node, restart from another unvisited node with no incoming edges</a:t>
            </a:r>
          </a:p>
          <a:p>
            <a:pPr lvl="1"/>
            <a:r>
              <a:rPr lang="en-US" dirty="0"/>
              <a:t>This results in one of multiple possible Topological Sorts</a:t>
            </a:r>
          </a:p>
          <a:p>
            <a:r>
              <a:rPr lang="en-US" dirty="0"/>
              <a:t>Intuition: DFS Post-Order Traversal outputs nodes from the deepest (furthest away from the starting node) to the starting mode, hence the reverse order is a  Topological Sort</a:t>
            </a:r>
            <a:endParaRPr lang="en-SE" dirty="0"/>
          </a:p>
        </p:txBody>
      </p:sp>
    </p:spTree>
    <p:extLst>
      <p:ext uri="{BB962C8B-B14F-4D97-AF65-F5344CB8AC3E}">
        <p14:creationId xmlns:p14="http://schemas.microsoft.com/office/powerpoint/2010/main" val="3259088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Example</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topological sort</a:t>
            </a:r>
            <a:endParaRPr sz="1400" b="1" kern="0" dirty="0">
              <a:solidFill>
                <a:srgbClr val="8D3124"/>
              </a:solidFill>
              <a:latin typeface="Times New Roman" panose="02020603050405020304" pitchFamily="18" charset="0"/>
              <a:cs typeface="Times New Roman" panose="02020603050405020304" pitchFamily="18" charset="0"/>
            </a:endParaRP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
        <p:nvSpPr>
          <p:cNvPr id="86" name="object 42">
            <a:extLst>
              <a:ext uri="{FF2B5EF4-FFF2-40B4-BE49-F238E27FC236}">
                <a16:creationId xmlns:a16="http://schemas.microsoft.com/office/drawing/2014/main" id="{E838F235-05CE-5891-9B26-D72A09D0D984}"/>
              </a:ext>
            </a:extLst>
          </p:cNvPr>
          <p:cNvSpPr/>
          <p:nvPr/>
        </p:nvSpPr>
        <p:spPr>
          <a:xfrm>
            <a:off x="742288" y="2612484"/>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dirty="0"/>
          </a:p>
        </p:txBody>
      </p:sp>
      <p:sp>
        <p:nvSpPr>
          <p:cNvPr id="88" name="object 47">
            <a:extLst>
              <a:ext uri="{FF2B5EF4-FFF2-40B4-BE49-F238E27FC236}">
                <a16:creationId xmlns:a16="http://schemas.microsoft.com/office/drawing/2014/main" id="{2CED89D6-20C4-3259-6BD7-BD38F607EFCC}"/>
              </a:ext>
            </a:extLst>
          </p:cNvPr>
          <p:cNvSpPr txBox="1"/>
          <p:nvPr/>
        </p:nvSpPr>
        <p:spPr>
          <a:xfrm>
            <a:off x="876304" y="2705327"/>
            <a:ext cx="119658" cy="203814"/>
          </a:xfrm>
          <a:prstGeom prst="rect">
            <a:avLst/>
          </a:prstGeom>
        </p:spPr>
        <p:txBody>
          <a:bodyPr vert="horz" wrap="square" lIns="0" tIns="8930" rIns="0" bIns="0" rtlCol="0">
            <a:spAutoFit/>
          </a:bodyPr>
          <a:lstStyle/>
          <a:p>
            <a:pPr marL="8929">
              <a:spcBef>
                <a:spcPts val="70"/>
              </a:spcBef>
            </a:pPr>
            <a:r>
              <a:rPr lang="en-GB" sz="1266" spc="137" dirty="0">
                <a:latin typeface="Trebuchet MS"/>
                <a:cs typeface="Trebuchet MS"/>
              </a:rPr>
              <a:t>0</a:t>
            </a:r>
            <a:endParaRPr sz="1266" dirty="0">
              <a:latin typeface="Trebuchet MS"/>
              <a:cs typeface="Trebuchet MS"/>
            </a:endParaRPr>
          </a:p>
        </p:txBody>
      </p: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par>
                                <p:cTn id="466" presetID="9" presetClass="entr" presetSubtype="0" fill="hold" grpId="0" nodeType="withEffect">
                                  <p:stCondLst>
                                    <p:cond delay="0"/>
                                  </p:stCondLst>
                                  <p:childTnLst>
                                    <p:set>
                                      <p:cBhvr>
                                        <p:cTn id="467" dur="1" fill="hold">
                                          <p:stCondLst>
                                            <p:cond delay="0"/>
                                          </p:stCondLst>
                                        </p:cTn>
                                        <p:tgtEl>
                                          <p:spTgt spid="86"/>
                                        </p:tgtEl>
                                        <p:attrNameLst>
                                          <p:attrName>style.visibility</p:attrName>
                                        </p:attrNameLst>
                                      </p:cBhvr>
                                      <p:to>
                                        <p:strVal val="visible"/>
                                      </p:to>
                                    </p:set>
                                    <p:animEffect transition="in" filter="dissolve">
                                      <p:cBhvr>
                                        <p:cTn id="468" dur="500"/>
                                        <p:tgtEl>
                                          <p:spTgt spid="86"/>
                                        </p:tgtEl>
                                      </p:cBhvr>
                                    </p:animEffect>
                                  </p:childTnLst>
                                </p:cTn>
                              </p:par>
                            </p:childTnLst>
                          </p:cTn>
                        </p:par>
                      </p:childTnLst>
                    </p:cTn>
                  </p:par>
                  <p:par>
                    <p:cTn id="469" fill="hold">
                      <p:stCondLst>
                        <p:cond delay="indefinite"/>
                      </p:stCondLst>
                      <p:childTnLst>
                        <p:par>
                          <p:cTn id="470" fill="hold">
                            <p:stCondLst>
                              <p:cond delay="0"/>
                            </p:stCondLst>
                            <p:childTnLst>
                              <p:par>
                                <p:cTn id="471" presetID="1" presetClass="emph" presetSubtype="2" fill="hold" nodeType="clickEffect">
                                  <p:stCondLst>
                                    <p:cond delay="0"/>
                                  </p:stCondLst>
                                  <p:childTnLst>
                                    <p:animClr clrSpc="rgb" dir="cw">
                                      <p:cBhvr>
                                        <p:cTn id="472" dur="2000" fill="hold"/>
                                        <p:tgtEl>
                                          <p:spTgt spid="86"/>
                                        </p:tgtEl>
                                        <p:attrNameLst>
                                          <p:attrName>fillcolor</p:attrName>
                                        </p:attrNameLst>
                                      </p:cBhvr>
                                      <p:to>
                                        <a:schemeClr val="accent2"/>
                                      </p:to>
                                    </p:animClr>
                                    <p:set>
                                      <p:cBhvr>
                                        <p:cTn id="473" dur="2000" fill="hold"/>
                                        <p:tgtEl>
                                          <p:spTgt spid="86"/>
                                        </p:tgtEl>
                                        <p:attrNameLst>
                                          <p:attrName>fill.type</p:attrName>
                                        </p:attrNameLst>
                                      </p:cBhvr>
                                      <p:to>
                                        <p:strVal val="solid"/>
                                      </p:to>
                                    </p:set>
                                    <p:set>
                                      <p:cBhvr>
                                        <p:cTn id="474" dur="2000" fill="hold"/>
                                        <p:tgtEl>
                                          <p:spTgt spid="86"/>
                                        </p:tgtEl>
                                        <p:attrNameLst>
                                          <p:attrName>fill.on</p:attrName>
                                        </p:attrNameLst>
                                      </p:cBhvr>
                                      <p:to>
                                        <p:strVal val="true"/>
                                      </p:to>
                                    </p:set>
                                  </p:childTnLst>
                                </p:cTn>
                              </p:par>
                            </p:childTnLst>
                          </p:cTn>
                        </p:par>
                      </p:childTnLst>
                    </p:cTn>
                  </p:par>
                  <p:par>
                    <p:cTn id="475" fill="hold">
                      <p:stCondLst>
                        <p:cond delay="indefinite"/>
                      </p:stCondLst>
                      <p:childTnLst>
                        <p:par>
                          <p:cTn id="476" fill="hold">
                            <p:stCondLst>
                              <p:cond delay="0"/>
                            </p:stCondLst>
                            <p:childTnLst>
                              <p:par>
                                <p:cTn id="477" presetID="9" presetClass="entr" presetSubtype="0" fill="hold" nodeType="clickEffect">
                                  <p:stCondLst>
                                    <p:cond delay="0"/>
                                  </p:stCondLst>
                                  <p:childTnLst>
                                    <p:set>
                                      <p:cBhvr>
                                        <p:cTn id="478" dur="1" fill="hold">
                                          <p:stCondLst>
                                            <p:cond delay="0"/>
                                          </p:stCondLst>
                                        </p:cTn>
                                        <p:tgtEl>
                                          <p:spTgt spid="87">
                                            <p:txEl>
                                              <p:pRg st="10" end="10"/>
                                            </p:txEl>
                                          </p:spTgt>
                                        </p:tgtEl>
                                        <p:attrNameLst>
                                          <p:attrName>style.visibility</p:attrName>
                                        </p:attrNameLst>
                                      </p:cBhvr>
                                      <p:to>
                                        <p:strVal val="visible"/>
                                      </p:to>
                                    </p:set>
                                    <p:animEffect transition="in" filter="dissolve">
                                      <p:cBhvr>
                                        <p:cTn id="479" dur="500"/>
                                        <p:tgtEl>
                                          <p:spTgt spid="87">
                                            <p:txEl>
                                              <p:pRg st="10" end="10"/>
                                            </p:txEl>
                                          </p:spTgt>
                                        </p:tgtEl>
                                      </p:cBhvr>
                                    </p:animEffec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160"/>
                                        </p:tgtEl>
                                        <p:attrNameLst>
                                          <p:attrName>style.visibility</p:attrName>
                                        </p:attrNameLst>
                                      </p:cBhvr>
                                      <p:to>
                                        <p:strVal val="visible"/>
                                      </p:to>
                                    </p:set>
                                    <p:animEffect transition="in" filter="dissolve">
                                      <p:cBhvr>
                                        <p:cTn id="484" dur="500"/>
                                        <p:tgtEl>
                                          <p:spTgt spid="160"/>
                                        </p:tgtEl>
                                      </p:cBhvr>
                                    </p:animEffect>
                                  </p:childTnLst>
                                </p:cTn>
                              </p:par>
                              <p:par>
                                <p:cTn id="485" presetID="9" presetClass="entr" presetSubtype="0" fill="hold" grpId="0" nodeType="withEffect">
                                  <p:stCondLst>
                                    <p:cond delay="0"/>
                                  </p:stCondLst>
                                  <p:childTnLst>
                                    <p:set>
                                      <p:cBhvr>
                                        <p:cTn id="486" dur="1" fill="hold">
                                          <p:stCondLst>
                                            <p:cond delay="0"/>
                                          </p:stCondLst>
                                        </p:cTn>
                                        <p:tgtEl>
                                          <p:spTgt spid="88"/>
                                        </p:tgtEl>
                                        <p:attrNameLst>
                                          <p:attrName>style.visibility</p:attrName>
                                        </p:attrNameLst>
                                      </p:cBhvr>
                                      <p:to>
                                        <p:strVal val="visible"/>
                                      </p:to>
                                    </p:set>
                                    <p:animEffect transition="in" filter="dissolve">
                                      <p:cBhvr>
                                        <p:cTn id="487" dur="500"/>
                                        <p:tgtEl>
                                          <p:spTgt spid="88"/>
                                        </p:tgtEl>
                                      </p:cBhvr>
                                    </p:animEffect>
                                  </p:childTnLst>
                                </p:cTn>
                              </p:par>
                            </p:childTnLst>
                          </p:cTn>
                        </p:par>
                      </p:childTnLst>
                    </p:cTn>
                  </p:par>
                  <p:par>
                    <p:cTn id="488" fill="hold">
                      <p:stCondLst>
                        <p:cond delay="indefinite"/>
                      </p:stCondLst>
                      <p:childTnLst>
                        <p:par>
                          <p:cTn id="489" fill="hold">
                            <p:stCondLst>
                              <p:cond delay="0"/>
                            </p:stCondLst>
                            <p:childTnLst>
                              <p:par>
                                <p:cTn id="490" presetID="9" presetClass="entr" presetSubtype="0" fill="hold" nodeType="clickEffect">
                                  <p:stCondLst>
                                    <p:cond delay="0"/>
                                  </p:stCondLst>
                                  <p:childTnLst>
                                    <p:set>
                                      <p:cBhvr>
                                        <p:cTn id="491" dur="1" fill="hold">
                                          <p:stCondLst>
                                            <p:cond delay="0"/>
                                          </p:stCondLst>
                                        </p:cTn>
                                        <p:tgtEl>
                                          <p:spTgt spid="87">
                                            <p:txEl>
                                              <p:pRg st="11" end="11"/>
                                            </p:txEl>
                                          </p:spTgt>
                                        </p:tgtEl>
                                        <p:attrNameLst>
                                          <p:attrName>style.visibility</p:attrName>
                                        </p:attrNameLst>
                                      </p:cBhvr>
                                      <p:to>
                                        <p:strVal val="visible"/>
                                      </p:to>
                                    </p:set>
                                    <p:animEffect transition="in" filter="dissolve">
                                      <p:cBhvr>
                                        <p:cTn id="492" dur="500"/>
                                        <p:tgtEl>
                                          <p:spTgt spid="87">
                                            <p:txEl>
                                              <p:pRg st="11" end="11"/>
                                            </p:txEl>
                                          </p:spTgt>
                                        </p:tgtEl>
                                      </p:cBhvr>
                                    </p:animEffect>
                                  </p:childTnLst>
                                </p:cTn>
                              </p:par>
                            </p:childTnLst>
                          </p:cTn>
                        </p:par>
                      </p:childTnLst>
                    </p:cTn>
                  </p:par>
                  <p:par>
                    <p:cTn id="493" fill="hold">
                      <p:stCondLst>
                        <p:cond delay="indefinite"/>
                      </p:stCondLst>
                      <p:childTnLst>
                        <p:par>
                          <p:cTn id="494" fill="hold">
                            <p:stCondLst>
                              <p:cond delay="0"/>
                            </p:stCondLst>
                            <p:childTnLst>
                              <p:par>
                                <p:cTn id="495" presetID="9" presetClass="entr" presetSubtype="0" fill="hold" nodeType="clickEffect">
                                  <p:stCondLst>
                                    <p:cond delay="0"/>
                                  </p:stCondLst>
                                  <p:childTnLst>
                                    <p:set>
                                      <p:cBhvr>
                                        <p:cTn id="496" dur="1" fill="hold">
                                          <p:stCondLst>
                                            <p:cond delay="0"/>
                                          </p:stCondLst>
                                        </p:cTn>
                                        <p:tgtEl>
                                          <p:spTgt spid="87">
                                            <p:txEl>
                                              <p:pRg st="12" end="12"/>
                                            </p:txEl>
                                          </p:spTgt>
                                        </p:tgtEl>
                                        <p:attrNameLst>
                                          <p:attrName>style.visibility</p:attrName>
                                        </p:attrNameLst>
                                      </p:cBhvr>
                                      <p:to>
                                        <p:strVal val="visible"/>
                                      </p:to>
                                    </p:set>
                                    <p:animEffect transition="in" filter="dissolve">
                                      <p:cBhvr>
                                        <p:cTn id="497" dur="500"/>
                                        <p:tgtEl>
                                          <p:spTgt spid="87">
                                            <p:txEl>
                                              <p:pRg st="12" end="12"/>
                                            </p:txEl>
                                          </p:spTgt>
                                        </p:tgtEl>
                                      </p:cBhvr>
                                    </p:animEffect>
                                  </p:childTnLst>
                                </p:cTn>
                              </p:par>
                            </p:childTnLst>
                          </p:cTn>
                        </p:par>
                      </p:childTnLst>
                    </p:cTn>
                  </p:par>
                  <p:par>
                    <p:cTn id="498" fill="hold">
                      <p:stCondLst>
                        <p:cond delay="indefinite"/>
                      </p:stCondLst>
                      <p:childTnLst>
                        <p:par>
                          <p:cTn id="499" fill="hold">
                            <p:stCondLst>
                              <p:cond delay="0"/>
                            </p:stCondLst>
                            <p:childTnLst>
                              <p:par>
                                <p:cTn id="500" presetID="1" presetClass="emph" presetSubtype="2" fill="hold" nodeType="clickEffect">
                                  <p:stCondLst>
                                    <p:cond delay="0"/>
                                  </p:stCondLst>
                                  <p:childTnLst>
                                    <p:animClr clrSpc="rgb" dir="cw">
                                      <p:cBhvr>
                                        <p:cTn id="501" dur="2000" fill="hold"/>
                                        <p:tgtEl>
                                          <p:spTgt spid="60"/>
                                        </p:tgtEl>
                                        <p:attrNameLst>
                                          <p:attrName>fillcolor</p:attrName>
                                        </p:attrNameLst>
                                      </p:cBhvr>
                                      <p:to>
                                        <a:schemeClr val="accent2"/>
                                      </p:to>
                                    </p:animClr>
                                    <p:set>
                                      <p:cBhvr>
                                        <p:cTn id="502" dur="2000" fill="hold"/>
                                        <p:tgtEl>
                                          <p:spTgt spid="60"/>
                                        </p:tgtEl>
                                        <p:attrNameLst>
                                          <p:attrName>fill.type</p:attrName>
                                        </p:attrNameLst>
                                      </p:cBhvr>
                                      <p:to>
                                        <p:strVal val="solid"/>
                                      </p:to>
                                    </p:set>
                                    <p:set>
                                      <p:cBhvr>
                                        <p:cTn id="503" dur="2000" fill="hold"/>
                                        <p:tgtEl>
                                          <p:spTgt spid="60"/>
                                        </p:tgtEl>
                                        <p:attrNameLst>
                                          <p:attrName>fill.on</p:attrName>
                                        </p:attrNameLst>
                                      </p:cBhvr>
                                      <p:to>
                                        <p:strVal val="true"/>
                                      </p:to>
                                    </p:set>
                                  </p:childTnLst>
                                </p:cTn>
                              </p:par>
                            </p:childTnLst>
                          </p:cTn>
                        </p:par>
                      </p:childTnLst>
                    </p:cTn>
                  </p:par>
                  <p:par>
                    <p:cTn id="504" fill="hold">
                      <p:stCondLst>
                        <p:cond delay="indefinite"/>
                      </p:stCondLst>
                      <p:childTnLst>
                        <p:par>
                          <p:cTn id="505" fill="hold">
                            <p:stCondLst>
                              <p:cond delay="0"/>
                            </p:stCondLst>
                            <p:childTnLst>
                              <p:par>
                                <p:cTn id="506" presetID="9" presetClass="entr" presetSubtype="0" fill="hold" nodeType="clickEffect">
                                  <p:stCondLst>
                                    <p:cond delay="0"/>
                                  </p:stCondLst>
                                  <p:childTnLst>
                                    <p:set>
                                      <p:cBhvr>
                                        <p:cTn id="507" dur="1" fill="hold">
                                          <p:stCondLst>
                                            <p:cond delay="0"/>
                                          </p:stCondLst>
                                        </p:cTn>
                                        <p:tgtEl>
                                          <p:spTgt spid="87">
                                            <p:txEl>
                                              <p:pRg st="13" end="13"/>
                                            </p:txEl>
                                          </p:spTgt>
                                        </p:tgtEl>
                                        <p:attrNameLst>
                                          <p:attrName>style.visibility</p:attrName>
                                        </p:attrNameLst>
                                      </p:cBhvr>
                                      <p:to>
                                        <p:strVal val="visible"/>
                                      </p:to>
                                    </p:set>
                                    <p:animEffect transition="in" filter="dissolve">
                                      <p:cBhvr>
                                        <p:cTn id="508" dur="500"/>
                                        <p:tgtEl>
                                          <p:spTgt spid="87">
                                            <p:txEl>
                                              <p:pRg st="13" end="13"/>
                                            </p:txEl>
                                          </p:spTgt>
                                        </p:tgtEl>
                                      </p:cBhvr>
                                    </p:animEffect>
                                  </p:childTnLst>
                                </p:cTn>
                              </p:par>
                            </p:childTnLst>
                          </p:cTn>
                        </p:par>
                      </p:childTnLst>
                    </p:cTn>
                  </p:par>
                  <p:par>
                    <p:cTn id="509" fill="hold">
                      <p:stCondLst>
                        <p:cond delay="indefinite"/>
                      </p:stCondLst>
                      <p:childTnLst>
                        <p:par>
                          <p:cTn id="510" fill="hold">
                            <p:stCondLst>
                              <p:cond delay="0"/>
                            </p:stCondLst>
                            <p:childTnLst>
                              <p:par>
                                <p:cTn id="511" presetID="9" presetClass="entr" presetSubtype="0" fill="hold" nodeType="clickEffect">
                                  <p:stCondLst>
                                    <p:cond delay="0"/>
                                  </p:stCondLst>
                                  <p:childTnLst>
                                    <p:set>
                                      <p:cBhvr>
                                        <p:cTn id="512" dur="1" fill="hold">
                                          <p:stCondLst>
                                            <p:cond delay="0"/>
                                          </p:stCondLst>
                                        </p:cTn>
                                        <p:tgtEl>
                                          <p:spTgt spid="118"/>
                                        </p:tgtEl>
                                        <p:attrNameLst>
                                          <p:attrName>style.visibility</p:attrName>
                                        </p:attrNameLst>
                                      </p:cBhvr>
                                      <p:to>
                                        <p:strVal val="visible"/>
                                      </p:to>
                                    </p:set>
                                    <p:animEffect transition="in" filter="dissolve">
                                      <p:cBhvr>
                                        <p:cTn id="513" dur="500"/>
                                        <p:tgtEl>
                                          <p:spTgt spid="118"/>
                                        </p:tgtEl>
                                      </p:cBhvr>
                                    </p:animEffec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grpId="0" nodeType="clickEffect">
                                  <p:stCondLst>
                                    <p:cond delay="0"/>
                                  </p:stCondLst>
                                  <p:childTnLst>
                                    <p:set>
                                      <p:cBhvr>
                                        <p:cTn id="517" dur="1" fill="hold">
                                          <p:stCondLst>
                                            <p:cond delay="0"/>
                                          </p:stCondLst>
                                        </p:cTn>
                                        <p:tgtEl>
                                          <p:spTgt spid="114"/>
                                        </p:tgtEl>
                                        <p:attrNameLst>
                                          <p:attrName>style.visibility</p:attrName>
                                        </p:attrNameLst>
                                      </p:cBhvr>
                                      <p:to>
                                        <p:strVal val="visible"/>
                                      </p:to>
                                    </p:set>
                                    <p:animEffect transition="in" filter="dissolve">
                                      <p:cBhvr>
                                        <p:cTn id="518" dur="500"/>
                                        <p:tgtEl>
                                          <p:spTgt spid="114"/>
                                        </p:tgtEl>
                                      </p:cBhvr>
                                    </p:animEffec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87">
                                            <p:txEl>
                                              <p:pRg st="14" end="14"/>
                                            </p:txEl>
                                          </p:spTgt>
                                        </p:tgtEl>
                                        <p:attrNameLst>
                                          <p:attrName>style.visibility</p:attrName>
                                        </p:attrNameLst>
                                      </p:cBhvr>
                                      <p:to>
                                        <p:strVal val="visible"/>
                                      </p:to>
                                    </p:set>
                                    <p:animEffect transition="in" filter="dissolve">
                                      <p:cBhvr>
                                        <p:cTn id="523" dur="500"/>
                                        <p:tgtEl>
                                          <p:spTgt spid="87">
                                            <p:txEl>
                                              <p:pRg st="14" end="14"/>
                                            </p:txEl>
                                          </p:spTgt>
                                        </p:tgtEl>
                                      </p:cBhvr>
                                    </p:animEffect>
                                  </p:childTnLst>
                                </p:cTn>
                              </p:par>
                            </p:childTnLst>
                          </p:cTn>
                        </p:par>
                      </p:childTnLst>
                    </p:cTn>
                  </p:par>
                  <p:par>
                    <p:cTn id="524" fill="hold">
                      <p:stCondLst>
                        <p:cond delay="indefinite"/>
                      </p:stCondLst>
                      <p:childTnLst>
                        <p:par>
                          <p:cTn id="525" fill="hold">
                            <p:stCondLst>
                              <p:cond delay="0"/>
                            </p:stCondLst>
                            <p:childTnLst>
                              <p:par>
                                <p:cTn id="526" presetID="9" presetClass="entr" presetSubtype="0" fill="hold" nodeType="clickEffect">
                                  <p:stCondLst>
                                    <p:cond delay="0"/>
                                  </p:stCondLst>
                                  <p:childTnLst>
                                    <p:set>
                                      <p:cBhvr>
                                        <p:cTn id="527" dur="1" fill="hold">
                                          <p:stCondLst>
                                            <p:cond delay="0"/>
                                          </p:stCondLst>
                                        </p:cTn>
                                        <p:tgtEl>
                                          <p:spTgt spid="87">
                                            <p:txEl>
                                              <p:pRg st="15" end="15"/>
                                            </p:txEl>
                                          </p:spTgt>
                                        </p:tgtEl>
                                        <p:attrNameLst>
                                          <p:attrName>style.visibility</p:attrName>
                                        </p:attrNameLst>
                                      </p:cBhvr>
                                      <p:to>
                                        <p:strVal val="visible"/>
                                      </p:to>
                                    </p:set>
                                    <p:animEffect transition="in" filter="dissolve">
                                      <p:cBhvr>
                                        <p:cTn id="528" dur="500"/>
                                        <p:tgtEl>
                                          <p:spTgt spid="87">
                                            <p:txEl>
                                              <p:pRg st="15" end="15"/>
                                            </p:txEl>
                                          </p:spTgt>
                                        </p:tgtEl>
                                      </p:cBhvr>
                                    </p:animEffect>
                                  </p:childTnLst>
                                </p:cTn>
                              </p:par>
                            </p:childTnLst>
                          </p:cTn>
                        </p:par>
                      </p:childTnLst>
                    </p:cTn>
                  </p:par>
                  <p:par>
                    <p:cTn id="529" fill="hold">
                      <p:stCondLst>
                        <p:cond delay="indefinite"/>
                      </p:stCondLst>
                      <p:childTnLst>
                        <p:par>
                          <p:cTn id="530" fill="hold">
                            <p:stCondLst>
                              <p:cond delay="0"/>
                            </p:stCondLst>
                            <p:childTnLst>
                              <p:par>
                                <p:cTn id="531" presetID="9" presetClass="entr" presetSubtype="0" fill="hold" nodeType="clickEffect">
                                  <p:stCondLst>
                                    <p:cond delay="0"/>
                                  </p:stCondLst>
                                  <p:childTnLst>
                                    <p:set>
                                      <p:cBhvr>
                                        <p:cTn id="532" dur="1" fill="hold">
                                          <p:stCondLst>
                                            <p:cond delay="0"/>
                                          </p:stCondLst>
                                        </p:cTn>
                                        <p:tgtEl>
                                          <p:spTgt spid="87">
                                            <p:txEl>
                                              <p:pRg st="16" end="16"/>
                                            </p:txEl>
                                          </p:spTgt>
                                        </p:tgtEl>
                                        <p:attrNameLst>
                                          <p:attrName>style.visibility</p:attrName>
                                        </p:attrNameLst>
                                      </p:cBhvr>
                                      <p:to>
                                        <p:strVal val="visible"/>
                                      </p:to>
                                    </p:set>
                                    <p:animEffect transition="in" filter="dissolve">
                                      <p:cBhvr>
                                        <p:cTn id="533" dur="500"/>
                                        <p:tgtEl>
                                          <p:spTgt spid="87">
                                            <p:txEl>
                                              <p:pRg st="16" end="16"/>
                                            </p:txEl>
                                          </p:spTgt>
                                        </p:tgtEl>
                                      </p:cBhvr>
                                    </p:animEffect>
                                  </p:childTnLst>
                                </p:cTn>
                              </p:par>
                            </p:childTnLst>
                          </p:cTn>
                        </p:par>
                      </p:childTnLst>
                    </p:cTn>
                  </p:par>
                  <p:par>
                    <p:cTn id="534" fill="hold">
                      <p:stCondLst>
                        <p:cond delay="indefinite"/>
                      </p:stCondLst>
                      <p:childTnLst>
                        <p:par>
                          <p:cTn id="535" fill="hold">
                            <p:stCondLst>
                              <p:cond delay="0"/>
                            </p:stCondLst>
                            <p:childTnLst>
                              <p:par>
                                <p:cTn id="536" presetID="7" presetClass="emph" presetSubtype="2" fill="hold" nodeType="clickEffect">
                                  <p:stCondLst>
                                    <p:cond delay="0"/>
                                  </p:stCondLst>
                                  <p:childTnLst>
                                    <p:animClr clrSpc="rgb" dir="cw">
                                      <p:cBhvr>
                                        <p:cTn id="537" dur="2000" fill="hold"/>
                                        <p:tgtEl>
                                          <p:spTgt spid="75"/>
                                        </p:tgtEl>
                                        <p:attrNameLst>
                                          <p:attrName>stroke.color</p:attrName>
                                        </p:attrNameLst>
                                      </p:cBhvr>
                                      <p:to>
                                        <a:schemeClr val="accent2"/>
                                      </p:to>
                                    </p:animClr>
                                    <p:set>
                                      <p:cBhvr>
                                        <p:cTn id="538" dur="2000" fill="hold"/>
                                        <p:tgtEl>
                                          <p:spTgt spid="75"/>
                                        </p:tgtEl>
                                        <p:attrNameLst>
                                          <p:attrName>stroke.on</p:attrName>
                                        </p:attrNameLst>
                                      </p:cBhvr>
                                      <p:to>
                                        <p:strVal val="true"/>
                                      </p:to>
                                    </p:set>
                                  </p:childTnLst>
                                </p:cTn>
                              </p:par>
                              <p:par>
                                <p:cTn id="539" presetID="1" presetClass="emph" presetSubtype="2" fill="hold" nodeType="withEffect">
                                  <p:stCondLst>
                                    <p:cond delay="0"/>
                                  </p:stCondLst>
                                  <p:childTnLst>
                                    <p:animClr clrSpc="rgb" dir="cw">
                                      <p:cBhvr>
                                        <p:cTn id="540" dur="2000" fill="hold"/>
                                        <p:tgtEl>
                                          <p:spTgt spid="76"/>
                                        </p:tgtEl>
                                        <p:attrNameLst>
                                          <p:attrName>fillcolor</p:attrName>
                                        </p:attrNameLst>
                                      </p:cBhvr>
                                      <p:to>
                                        <a:schemeClr val="accent2"/>
                                      </p:to>
                                    </p:animClr>
                                    <p:set>
                                      <p:cBhvr>
                                        <p:cTn id="541" dur="2000" fill="hold"/>
                                        <p:tgtEl>
                                          <p:spTgt spid="76"/>
                                        </p:tgtEl>
                                        <p:attrNameLst>
                                          <p:attrName>fill.type</p:attrName>
                                        </p:attrNameLst>
                                      </p:cBhvr>
                                      <p:to>
                                        <p:strVal val="solid"/>
                                      </p:to>
                                    </p:set>
                                    <p:set>
                                      <p:cBhvr>
                                        <p:cTn id="542" dur="2000" fill="hold"/>
                                        <p:tgtEl>
                                          <p:spTgt spid="76"/>
                                        </p:tgtEl>
                                        <p:attrNameLst>
                                          <p:attrName>fill.on</p:attrName>
                                        </p:attrNameLst>
                                      </p:cBhvr>
                                      <p:to>
                                        <p:strVal val="true"/>
                                      </p:to>
                                    </p:set>
                                  </p:childTnLst>
                                </p:cTn>
                              </p:par>
                            </p:childTnLst>
                          </p:cTn>
                        </p:par>
                      </p:childTnLst>
                    </p:cTn>
                  </p:par>
                  <p:par>
                    <p:cTn id="543" fill="hold">
                      <p:stCondLst>
                        <p:cond delay="indefinite"/>
                      </p:stCondLst>
                      <p:childTnLst>
                        <p:par>
                          <p:cTn id="544" fill="hold">
                            <p:stCondLst>
                              <p:cond delay="0"/>
                            </p:stCondLst>
                            <p:childTnLst>
                              <p:par>
                                <p:cTn id="545" presetID="1" presetClass="emph" presetSubtype="2" fill="hold" nodeType="clickEffect">
                                  <p:stCondLst>
                                    <p:cond delay="0"/>
                                  </p:stCondLst>
                                  <p:childTnLst>
                                    <p:animClr clrSpc="rgb" dir="cw">
                                      <p:cBhvr>
                                        <p:cTn id="546" dur="2000" fill="hold"/>
                                        <p:tgtEl>
                                          <p:spTgt spid="58"/>
                                        </p:tgtEl>
                                        <p:attrNameLst>
                                          <p:attrName>fillcolor</p:attrName>
                                        </p:attrNameLst>
                                      </p:cBhvr>
                                      <p:to>
                                        <a:schemeClr val="accent2"/>
                                      </p:to>
                                    </p:animClr>
                                    <p:set>
                                      <p:cBhvr>
                                        <p:cTn id="547" dur="2000" fill="hold"/>
                                        <p:tgtEl>
                                          <p:spTgt spid="58"/>
                                        </p:tgtEl>
                                        <p:attrNameLst>
                                          <p:attrName>fill.type</p:attrName>
                                        </p:attrNameLst>
                                      </p:cBhvr>
                                      <p:to>
                                        <p:strVal val="solid"/>
                                      </p:to>
                                    </p:set>
                                    <p:set>
                                      <p:cBhvr>
                                        <p:cTn id="548" dur="2000" fill="hold"/>
                                        <p:tgtEl>
                                          <p:spTgt spid="58"/>
                                        </p:tgtEl>
                                        <p:attrNameLst>
                                          <p:attrName>fill.on</p:attrName>
                                        </p:attrNameLst>
                                      </p:cBhvr>
                                      <p:to>
                                        <p:strVal val="true"/>
                                      </p:to>
                                    </p:se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nodeType="clickEffect">
                                  <p:stCondLst>
                                    <p:cond delay="0"/>
                                  </p:stCondLst>
                                  <p:childTnLst>
                                    <p:set>
                                      <p:cBhvr>
                                        <p:cTn id="552" dur="1" fill="hold">
                                          <p:stCondLst>
                                            <p:cond delay="0"/>
                                          </p:stCondLst>
                                        </p:cTn>
                                        <p:tgtEl>
                                          <p:spTgt spid="87">
                                            <p:txEl>
                                              <p:pRg st="17" end="17"/>
                                            </p:txEl>
                                          </p:spTgt>
                                        </p:tgtEl>
                                        <p:attrNameLst>
                                          <p:attrName>style.visibility</p:attrName>
                                        </p:attrNameLst>
                                      </p:cBhvr>
                                      <p:to>
                                        <p:strVal val="visible"/>
                                      </p:to>
                                    </p:set>
                                    <p:animEffect transition="in" filter="dissolve">
                                      <p:cBhvr>
                                        <p:cTn id="553" dur="500"/>
                                        <p:tgtEl>
                                          <p:spTgt spid="87">
                                            <p:txEl>
                                              <p:pRg st="17" end="17"/>
                                            </p:txEl>
                                          </p:spTgt>
                                        </p:tgtEl>
                                      </p:cBhvr>
                                    </p:animEffect>
                                  </p:childTnLst>
                                </p:cTn>
                              </p:par>
                            </p:childTnLst>
                          </p:cTn>
                        </p:par>
                      </p:childTnLst>
                    </p:cTn>
                  </p:par>
                  <p:par>
                    <p:cTn id="554" fill="hold">
                      <p:stCondLst>
                        <p:cond delay="indefinite"/>
                      </p:stCondLst>
                      <p:childTnLst>
                        <p:par>
                          <p:cTn id="555" fill="hold">
                            <p:stCondLst>
                              <p:cond delay="0"/>
                            </p:stCondLst>
                            <p:childTnLst>
                              <p:par>
                                <p:cTn id="556" presetID="9" presetClass="entr" presetSubtype="0" fill="hold" nodeType="clickEffect">
                                  <p:stCondLst>
                                    <p:cond delay="0"/>
                                  </p:stCondLst>
                                  <p:childTnLst>
                                    <p:set>
                                      <p:cBhvr>
                                        <p:cTn id="557" dur="1" fill="hold">
                                          <p:stCondLst>
                                            <p:cond delay="0"/>
                                          </p:stCondLst>
                                        </p:cTn>
                                        <p:tgtEl>
                                          <p:spTgt spid="121"/>
                                        </p:tgtEl>
                                        <p:attrNameLst>
                                          <p:attrName>style.visibility</p:attrName>
                                        </p:attrNameLst>
                                      </p:cBhvr>
                                      <p:to>
                                        <p:strVal val="visible"/>
                                      </p:to>
                                    </p:set>
                                    <p:animEffect transition="in" filter="dissolve">
                                      <p:cBhvr>
                                        <p:cTn id="558" dur="500"/>
                                        <p:tgtEl>
                                          <p:spTgt spid="121"/>
                                        </p:tgtEl>
                                      </p:cBhvr>
                                    </p:animEffect>
                                  </p:childTnLst>
                                </p:cTn>
                              </p:par>
                            </p:childTnLst>
                          </p:cTn>
                        </p:par>
                      </p:childTnLst>
                    </p:cTn>
                  </p:par>
                  <p:par>
                    <p:cTn id="559" fill="hold">
                      <p:stCondLst>
                        <p:cond delay="indefinite"/>
                      </p:stCondLst>
                      <p:childTnLst>
                        <p:par>
                          <p:cTn id="560" fill="hold">
                            <p:stCondLst>
                              <p:cond delay="0"/>
                            </p:stCondLst>
                            <p:childTnLst>
                              <p:par>
                                <p:cTn id="561" presetID="9" presetClass="entr" presetSubtype="0" fill="hold" grpId="0" nodeType="clickEffect">
                                  <p:stCondLst>
                                    <p:cond delay="0"/>
                                  </p:stCondLst>
                                  <p:childTnLst>
                                    <p:set>
                                      <p:cBhvr>
                                        <p:cTn id="562" dur="1" fill="hold">
                                          <p:stCondLst>
                                            <p:cond delay="0"/>
                                          </p:stCondLst>
                                        </p:cTn>
                                        <p:tgtEl>
                                          <p:spTgt spid="102"/>
                                        </p:tgtEl>
                                        <p:attrNameLst>
                                          <p:attrName>style.visibility</p:attrName>
                                        </p:attrNameLst>
                                      </p:cBhvr>
                                      <p:to>
                                        <p:strVal val="visible"/>
                                      </p:to>
                                    </p:set>
                                    <p:animEffect transition="in" filter="dissolve">
                                      <p:cBhvr>
                                        <p:cTn id="563" dur="500"/>
                                        <p:tgtEl>
                                          <p:spTgt spid="102"/>
                                        </p:tgtEl>
                                      </p:cBhvr>
                                    </p:animEffect>
                                  </p:childTnLst>
                                </p:cTn>
                              </p:par>
                            </p:childTnLst>
                          </p:cTn>
                        </p:par>
                      </p:childTnLst>
                    </p:cTn>
                  </p:par>
                  <p:par>
                    <p:cTn id="564" fill="hold">
                      <p:stCondLst>
                        <p:cond delay="indefinite"/>
                      </p:stCondLst>
                      <p:childTnLst>
                        <p:par>
                          <p:cTn id="565" fill="hold">
                            <p:stCondLst>
                              <p:cond delay="0"/>
                            </p:stCondLst>
                            <p:childTnLst>
                              <p:par>
                                <p:cTn id="566" presetID="9" presetClass="entr" presetSubtype="0" fill="hold" nodeType="clickEffect">
                                  <p:stCondLst>
                                    <p:cond delay="0"/>
                                  </p:stCondLst>
                                  <p:childTnLst>
                                    <p:set>
                                      <p:cBhvr>
                                        <p:cTn id="567" dur="1" fill="hold">
                                          <p:stCondLst>
                                            <p:cond delay="0"/>
                                          </p:stCondLst>
                                        </p:cTn>
                                        <p:tgtEl>
                                          <p:spTgt spid="87">
                                            <p:txEl>
                                              <p:pRg st="18" end="18"/>
                                            </p:txEl>
                                          </p:spTgt>
                                        </p:tgtEl>
                                        <p:attrNameLst>
                                          <p:attrName>style.visibility</p:attrName>
                                        </p:attrNameLst>
                                      </p:cBhvr>
                                      <p:to>
                                        <p:strVal val="visible"/>
                                      </p:to>
                                    </p:set>
                                    <p:animEffect transition="in" filter="dissolve">
                                      <p:cBhvr>
                                        <p:cTn id="568" dur="500"/>
                                        <p:tgtEl>
                                          <p:spTgt spid="87">
                                            <p:txEl>
                                              <p:pRg st="18" end="18"/>
                                            </p:txEl>
                                          </p:spTgt>
                                        </p:tgtEl>
                                      </p:cBhvr>
                                    </p:animEffect>
                                  </p:childTnLst>
                                </p:cTn>
                              </p:par>
                            </p:childTnLst>
                          </p:cTn>
                        </p:par>
                      </p:childTnLst>
                    </p:cTn>
                  </p:par>
                  <p:par>
                    <p:cTn id="569" fill="hold">
                      <p:stCondLst>
                        <p:cond delay="indefinite"/>
                      </p:stCondLst>
                      <p:childTnLst>
                        <p:par>
                          <p:cTn id="570" fill="hold">
                            <p:stCondLst>
                              <p:cond delay="0"/>
                            </p:stCondLst>
                            <p:childTnLst>
                              <p:par>
                                <p:cTn id="571" presetID="9" presetClass="entr" presetSubtype="0" fill="hold" nodeType="clickEffect">
                                  <p:stCondLst>
                                    <p:cond delay="0"/>
                                  </p:stCondLst>
                                  <p:childTnLst>
                                    <p:set>
                                      <p:cBhvr>
                                        <p:cTn id="572" dur="1" fill="hold">
                                          <p:stCondLst>
                                            <p:cond delay="0"/>
                                          </p:stCondLst>
                                        </p:cTn>
                                        <p:tgtEl>
                                          <p:spTgt spid="87">
                                            <p:txEl>
                                              <p:pRg st="19" end="19"/>
                                            </p:txEl>
                                          </p:spTgt>
                                        </p:tgtEl>
                                        <p:attrNameLst>
                                          <p:attrName>style.visibility</p:attrName>
                                        </p:attrNameLst>
                                      </p:cBhvr>
                                      <p:to>
                                        <p:strVal val="visible"/>
                                      </p:to>
                                    </p:set>
                                    <p:animEffect transition="in" filter="dissolve">
                                      <p:cBhvr>
                                        <p:cTn id="573" dur="500"/>
                                        <p:tgtEl>
                                          <p:spTgt spid="87">
                                            <p:txEl>
                                              <p:pRg st="19" end="19"/>
                                            </p:txEl>
                                          </p:spTgt>
                                        </p:tgtEl>
                                      </p:cBhvr>
                                    </p:animEffect>
                                  </p:childTnLst>
                                </p:cTn>
                              </p:par>
                            </p:childTnLst>
                          </p:cTn>
                        </p:par>
                      </p:childTnLst>
                    </p:cTn>
                  </p:par>
                  <p:par>
                    <p:cTn id="574" fill="hold">
                      <p:stCondLst>
                        <p:cond delay="indefinite"/>
                      </p:stCondLst>
                      <p:childTnLst>
                        <p:par>
                          <p:cTn id="575" fill="hold">
                            <p:stCondLst>
                              <p:cond delay="0"/>
                            </p:stCondLst>
                            <p:childTnLst>
                              <p:par>
                                <p:cTn id="576" presetID="9" presetClass="entr" presetSubtype="0" fill="hold" nodeType="clickEffect">
                                  <p:stCondLst>
                                    <p:cond delay="0"/>
                                  </p:stCondLst>
                                  <p:childTnLst>
                                    <p:set>
                                      <p:cBhvr>
                                        <p:cTn id="577" dur="1" fill="hold">
                                          <p:stCondLst>
                                            <p:cond delay="0"/>
                                          </p:stCondLst>
                                        </p:cTn>
                                        <p:tgtEl>
                                          <p:spTgt spid="87">
                                            <p:txEl>
                                              <p:pRg st="20" end="20"/>
                                            </p:txEl>
                                          </p:spTgt>
                                        </p:tgtEl>
                                        <p:attrNameLst>
                                          <p:attrName>style.visibility</p:attrName>
                                        </p:attrNameLst>
                                      </p:cBhvr>
                                      <p:to>
                                        <p:strVal val="visible"/>
                                      </p:to>
                                    </p:set>
                                    <p:animEffect transition="in" filter="dissolve">
                                      <p:cBhvr>
                                        <p:cTn id="578" dur="500"/>
                                        <p:tgtEl>
                                          <p:spTgt spid="87">
                                            <p:txEl>
                                              <p:pRg st="20" end="20"/>
                                            </p:txEl>
                                          </p:spTgt>
                                        </p:tgtEl>
                                      </p:cBhvr>
                                    </p:animEffect>
                                  </p:childTnLst>
                                </p:cTn>
                              </p:par>
                            </p:childTnLst>
                          </p:cTn>
                        </p:par>
                      </p:childTnLst>
                    </p:cTn>
                  </p:par>
                  <p:par>
                    <p:cTn id="579" fill="hold">
                      <p:stCondLst>
                        <p:cond delay="indefinite"/>
                      </p:stCondLst>
                      <p:childTnLst>
                        <p:par>
                          <p:cTn id="580" fill="hold">
                            <p:stCondLst>
                              <p:cond delay="0"/>
                            </p:stCondLst>
                            <p:childTnLst>
                              <p:par>
                                <p:cTn id="581" presetID="9" presetClass="entr" presetSubtype="0" fill="hold" grpId="0" nodeType="clickEffect">
                                  <p:stCondLst>
                                    <p:cond delay="0"/>
                                  </p:stCondLst>
                                  <p:childTnLst>
                                    <p:set>
                                      <p:cBhvr>
                                        <p:cTn id="582" dur="1" fill="hold">
                                          <p:stCondLst>
                                            <p:cond delay="0"/>
                                          </p:stCondLst>
                                        </p:cTn>
                                        <p:tgtEl>
                                          <p:spTgt spid="161"/>
                                        </p:tgtEl>
                                        <p:attrNameLst>
                                          <p:attrName>style.visibility</p:attrName>
                                        </p:attrNameLst>
                                      </p:cBhvr>
                                      <p:to>
                                        <p:strVal val="visible"/>
                                      </p:to>
                                    </p:set>
                                    <p:animEffect transition="in" filter="dissolve">
                                      <p:cBhvr>
                                        <p:cTn id="583" dur="500"/>
                                        <p:tgtEl>
                                          <p:spTgt spid="161"/>
                                        </p:tgtEl>
                                      </p:cBhvr>
                                    </p:animEffect>
                                  </p:childTnLst>
                                </p:cTn>
                              </p:par>
                            </p:childTnLst>
                          </p:cTn>
                        </p:par>
                      </p:childTnLst>
                    </p:cTn>
                  </p:par>
                  <p:par>
                    <p:cTn id="584" fill="hold">
                      <p:stCondLst>
                        <p:cond delay="indefinite"/>
                      </p:stCondLst>
                      <p:childTnLst>
                        <p:par>
                          <p:cTn id="585" fill="hold">
                            <p:stCondLst>
                              <p:cond delay="0"/>
                            </p:stCondLst>
                            <p:childTnLst>
                              <p:par>
                                <p:cTn id="586" presetID="9" presetClass="entr" presetSubtype="0" fill="hold" nodeType="clickEffect">
                                  <p:stCondLst>
                                    <p:cond delay="0"/>
                                  </p:stCondLst>
                                  <p:childTnLst>
                                    <p:set>
                                      <p:cBhvr>
                                        <p:cTn id="587" dur="1" fill="hold">
                                          <p:stCondLst>
                                            <p:cond delay="0"/>
                                          </p:stCondLst>
                                        </p:cTn>
                                        <p:tgtEl>
                                          <p:spTgt spid="87">
                                            <p:txEl>
                                              <p:pRg st="21" end="21"/>
                                            </p:txEl>
                                          </p:spTgt>
                                        </p:tgtEl>
                                        <p:attrNameLst>
                                          <p:attrName>style.visibility</p:attrName>
                                        </p:attrNameLst>
                                      </p:cBhvr>
                                      <p:to>
                                        <p:strVal val="visible"/>
                                      </p:to>
                                    </p:set>
                                    <p:animEffect transition="in" filter="dissolve">
                                      <p:cBhvr>
                                        <p:cTn id="588" dur="500"/>
                                        <p:tgtEl>
                                          <p:spTgt spid="87">
                                            <p:txEl>
                                              <p:pRg st="21" end="21"/>
                                            </p:txEl>
                                          </p:spTgt>
                                        </p:tgtEl>
                                      </p:cBhvr>
                                    </p:animEffect>
                                  </p:childTnLst>
                                </p:cTn>
                              </p:par>
                            </p:childTnLst>
                          </p:cTn>
                        </p:par>
                      </p:childTnLst>
                    </p:cTn>
                  </p:par>
                  <p:par>
                    <p:cTn id="589" fill="hold">
                      <p:stCondLst>
                        <p:cond delay="indefinite"/>
                      </p:stCondLst>
                      <p:childTnLst>
                        <p:par>
                          <p:cTn id="590" fill="hold">
                            <p:stCondLst>
                              <p:cond delay="0"/>
                            </p:stCondLst>
                            <p:childTnLst>
                              <p:par>
                                <p:cTn id="591" presetID="9" presetClass="entr" presetSubtype="0" fill="hold" grpId="0" nodeType="clickEffect">
                                  <p:stCondLst>
                                    <p:cond delay="0"/>
                                  </p:stCondLst>
                                  <p:childTnLst>
                                    <p:set>
                                      <p:cBhvr>
                                        <p:cTn id="592" dur="1" fill="hold">
                                          <p:stCondLst>
                                            <p:cond delay="0"/>
                                          </p:stCondLst>
                                        </p:cTn>
                                        <p:tgtEl>
                                          <p:spTgt spid="162"/>
                                        </p:tgtEl>
                                        <p:attrNameLst>
                                          <p:attrName>style.visibility</p:attrName>
                                        </p:attrNameLst>
                                      </p:cBhvr>
                                      <p:to>
                                        <p:strVal val="visible"/>
                                      </p:to>
                                    </p:set>
                                    <p:animEffect transition="in" filter="dissolve">
                                      <p:cBhvr>
                                        <p:cTn id="593" dur="500"/>
                                        <p:tgtEl>
                                          <p:spTgt spid="162"/>
                                        </p:tgtEl>
                                      </p:cBhvr>
                                    </p:animEffect>
                                  </p:childTnLst>
                                </p:cTn>
                              </p:par>
                            </p:childTnLst>
                          </p:cTn>
                        </p:par>
                      </p:childTnLst>
                    </p:cTn>
                  </p:par>
                  <p:par>
                    <p:cTn id="594" fill="hold">
                      <p:stCondLst>
                        <p:cond delay="indefinite"/>
                      </p:stCondLst>
                      <p:childTnLst>
                        <p:par>
                          <p:cTn id="595" fill="hold">
                            <p:stCondLst>
                              <p:cond delay="0"/>
                            </p:stCondLst>
                            <p:childTnLst>
                              <p:par>
                                <p:cTn id="596" presetID="9" presetClass="entr" presetSubtype="0" fill="hold" nodeType="clickEffect">
                                  <p:stCondLst>
                                    <p:cond delay="0"/>
                                  </p:stCondLst>
                                  <p:childTnLst>
                                    <p:set>
                                      <p:cBhvr>
                                        <p:cTn id="597" dur="1" fill="hold">
                                          <p:stCondLst>
                                            <p:cond delay="0"/>
                                          </p:stCondLst>
                                        </p:cTn>
                                        <p:tgtEl>
                                          <p:spTgt spid="87">
                                            <p:txEl>
                                              <p:pRg st="22" end="22"/>
                                            </p:txEl>
                                          </p:spTgt>
                                        </p:tgtEl>
                                        <p:attrNameLst>
                                          <p:attrName>style.visibility</p:attrName>
                                        </p:attrNameLst>
                                      </p:cBhvr>
                                      <p:to>
                                        <p:strVal val="visible"/>
                                      </p:to>
                                    </p:set>
                                    <p:animEffect transition="in" filter="dissolve">
                                      <p:cBhvr>
                                        <p:cTn id="598" dur="500"/>
                                        <p:tgtEl>
                                          <p:spTgt spid="87">
                                            <p:txEl>
                                              <p:pRg st="22" end="22"/>
                                            </p:txEl>
                                          </p:spTgt>
                                        </p:tgtEl>
                                      </p:cBhvr>
                                    </p:animEffect>
                                  </p:childTnLst>
                                </p:cTn>
                              </p:par>
                            </p:childTnLst>
                          </p:cTn>
                        </p:par>
                      </p:childTnLst>
                    </p:cTn>
                  </p:par>
                  <p:par>
                    <p:cTn id="599" fill="hold">
                      <p:stCondLst>
                        <p:cond delay="indefinite"/>
                      </p:stCondLst>
                      <p:childTnLst>
                        <p:par>
                          <p:cTn id="600" fill="hold">
                            <p:stCondLst>
                              <p:cond delay="0"/>
                            </p:stCondLst>
                            <p:childTnLst>
                              <p:par>
                                <p:cTn id="601" presetID="9" presetClass="entr" presetSubtype="0" fill="hold" nodeType="clickEffect">
                                  <p:stCondLst>
                                    <p:cond delay="0"/>
                                  </p:stCondLst>
                                  <p:childTnLst>
                                    <p:set>
                                      <p:cBhvr>
                                        <p:cTn id="602" dur="1" fill="hold">
                                          <p:stCondLst>
                                            <p:cond delay="0"/>
                                          </p:stCondLst>
                                        </p:cTn>
                                        <p:tgtEl>
                                          <p:spTgt spid="87">
                                            <p:txEl>
                                              <p:pRg st="23" end="23"/>
                                            </p:txEl>
                                          </p:spTgt>
                                        </p:tgtEl>
                                        <p:attrNameLst>
                                          <p:attrName>style.visibility</p:attrName>
                                        </p:attrNameLst>
                                      </p:cBhvr>
                                      <p:to>
                                        <p:strVal val="visible"/>
                                      </p:to>
                                    </p:set>
                                    <p:animEffect transition="in" filter="dissolve">
                                      <p:cBhvr>
                                        <p:cTn id="603" dur="500"/>
                                        <p:tgtEl>
                                          <p:spTgt spid="87">
                                            <p:txEl>
                                              <p:pRg st="23" end="23"/>
                                            </p:txEl>
                                          </p:spTgt>
                                        </p:tgtEl>
                                      </p:cBhvr>
                                    </p:animEffect>
                                  </p:childTnLst>
                                </p:cTn>
                              </p:par>
                            </p:childTnLst>
                          </p:cTn>
                        </p:par>
                      </p:childTnLst>
                    </p:cTn>
                  </p:par>
                  <p:par>
                    <p:cTn id="604" fill="hold">
                      <p:stCondLst>
                        <p:cond delay="indefinite"/>
                      </p:stCondLst>
                      <p:childTnLst>
                        <p:par>
                          <p:cTn id="605" fill="hold">
                            <p:stCondLst>
                              <p:cond delay="0"/>
                            </p:stCondLst>
                            <p:childTnLst>
                              <p:par>
                                <p:cTn id="606" presetID="9" presetClass="entr" presetSubtype="0" fill="hold" nodeType="clickEffect">
                                  <p:stCondLst>
                                    <p:cond delay="0"/>
                                  </p:stCondLst>
                                  <p:childTnLst>
                                    <p:set>
                                      <p:cBhvr>
                                        <p:cTn id="607" dur="1" fill="hold">
                                          <p:stCondLst>
                                            <p:cond delay="0"/>
                                          </p:stCondLst>
                                        </p:cTn>
                                        <p:tgtEl>
                                          <p:spTgt spid="87">
                                            <p:txEl>
                                              <p:pRg st="24" end="24"/>
                                            </p:txEl>
                                          </p:spTgt>
                                        </p:tgtEl>
                                        <p:attrNameLst>
                                          <p:attrName>style.visibility</p:attrName>
                                        </p:attrNameLst>
                                      </p:cBhvr>
                                      <p:to>
                                        <p:strVal val="visible"/>
                                      </p:to>
                                    </p:set>
                                    <p:animEffect transition="in" filter="dissolve">
                                      <p:cBhvr>
                                        <p:cTn id="608" dur="500"/>
                                        <p:tgtEl>
                                          <p:spTgt spid="87">
                                            <p:txEl>
                                              <p:pRg st="24" end="24"/>
                                            </p:txEl>
                                          </p:spTgt>
                                        </p:tgtEl>
                                      </p:cBhvr>
                                    </p:animEffect>
                                  </p:childTnLst>
                                </p:cTn>
                              </p:par>
                            </p:childTnLst>
                          </p:cTn>
                        </p:par>
                      </p:childTnLst>
                    </p:cTn>
                  </p:par>
                  <p:par>
                    <p:cTn id="609" fill="hold">
                      <p:stCondLst>
                        <p:cond delay="indefinite"/>
                      </p:stCondLst>
                      <p:childTnLst>
                        <p:par>
                          <p:cTn id="610" fill="hold">
                            <p:stCondLst>
                              <p:cond delay="0"/>
                            </p:stCondLst>
                            <p:childTnLst>
                              <p:par>
                                <p:cTn id="611" presetID="9" presetClass="entr" presetSubtype="0" fill="hold" nodeType="clickEffect">
                                  <p:stCondLst>
                                    <p:cond delay="0"/>
                                  </p:stCondLst>
                                  <p:childTnLst>
                                    <p:set>
                                      <p:cBhvr>
                                        <p:cTn id="612" dur="1" fill="hold">
                                          <p:stCondLst>
                                            <p:cond delay="0"/>
                                          </p:stCondLst>
                                        </p:cTn>
                                        <p:tgtEl>
                                          <p:spTgt spid="87">
                                            <p:txEl>
                                              <p:pRg st="25" end="25"/>
                                            </p:txEl>
                                          </p:spTgt>
                                        </p:tgtEl>
                                        <p:attrNameLst>
                                          <p:attrName>style.visibility</p:attrName>
                                        </p:attrNameLst>
                                      </p:cBhvr>
                                      <p:to>
                                        <p:strVal val="visible"/>
                                      </p:to>
                                    </p:set>
                                    <p:animEffect transition="in" filter="dissolve">
                                      <p:cBhvr>
                                        <p:cTn id="613" dur="500"/>
                                        <p:tgtEl>
                                          <p:spTgt spid="87">
                                            <p:txEl>
                                              <p:pRg st="25" end="25"/>
                                            </p:txEl>
                                          </p:spTgt>
                                        </p:tgtEl>
                                      </p:cBhvr>
                                    </p:animEffect>
                                  </p:childTnLst>
                                </p:cTn>
                              </p:par>
                            </p:childTnLst>
                          </p:cTn>
                        </p:par>
                      </p:childTnLst>
                    </p:cTn>
                  </p:par>
                  <p:par>
                    <p:cTn id="614" fill="hold">
                      <p:stCondLst>
                        <p:cond delay="indefinite"/>
                      </p:stCondLst>
                      <p:childTnLst>
                        <p:par>
                          <p:cTn id="615" fill="hold">
                            <p:stCondLst>
                              <p:cond delay="0"/>
                            </p:stCondLst>
                            <p:childTnLst>
                              <p:par>
                                <p:cTn id="616" presetID="9" presetClass="entr" presetSubtype="0" fill="hold" grpId="0" nodeType="clickEffect">
                                  <p:stCondLst>
                                    <p:cond delay="0"/>
                                  </p:stCondLst>
                                  <p:childTnLst>
                                    <p:set>
                                      <p:cBhvr>
                                        <p:cTn id="617" dur="1" fill="hold">
                                          <p:stCondLst>
                                            <p:cond delay="0"/>
                                          </p:stCondLst>
                                        </p:cTn>
                                        <p:tgtEl>
                                          <p:spTgt spid="85"/>
                                        </p:tgtEl>
                                        <p:attrNameLst>
                                          <p:attrName>style.visibility</p:attrName>
                                        </p:attrNameLst>
                                      </p:cBhvr>
                                      <p:to>
                                        <p:strVal val="visible"/>
                                      </p:to>
                                    </p:set>
                                    <p:animEffect transition="in" filter="dissolve">
                                      <p:cBhvr>
                                        <p:cTn id="618" dur="500"/>
                                        <p:tgtEl>
                                          <p:spTgt spid="85"/>
                                        </p:tgtEl>
                                      </p:cBhvr>
                                    </p:animEffect>
                                  </p:childTnLst>
                                </p:cTn>
                              </p:par>
                            </p:childTnLst>
                          </p:cTn>
                        </p:par>
                      </p:childTnLst>
                    </p:cTn>
                  </p:par>
                  <p:par>
                    <p:cTn id="619" fill="hold">
                      <p:stCondLst>
                        <p:cond delay="indefinite"/>
                      </p:stCondLst>
                      <p:childTnLst>
                        <p:par>
                          <p:cTn id="620" fill="hold">
                            <p:stCondLst>
                              <p:cond delay="0"/>
                            </p:stCondLst>
                            <p:childTnLst>
                              <p:par>
                                <p:cTn id="621" presetID="9" presetClass="entr" presetSubtype="0" fill="hold" nodeType="clickEffect">
                                  <p:stCondLst>
                                    <p:cond delay="0"/>
                                  </p:stCondLst>
                                  <p:childTnLst>
                                    <p:set>
                                      <p:cBhvr>
                                        <p:cTn id="622" dur="1" fill="hold">
                                          <p:stCondLst>
                                            <p:cond delay="0"/>
                                          </p:stCondLst>
                                        </p:cTn>
                                        <p:tgtEl>
                                          <p:spTgt spid="173"/>
                                        </p:tgtEl>
                                        <p:attrNameLst>
                                          <p:attrName>style.visibility</p:attrName>
                                        </p:attrNameLst>
                                      </p:cBhvr>
                                      <p:to>
                                        <p:strVal val="visible"/>
                                      </p:to>
                                    </p:set>
                                    <p:animEffect transition="in" filter="dissolve">
                                      <p:cBhvr>
                                        <p:cTn id="623" dur="500"/>
                                        <p:tgtEl>
                                          <p:spTgt spid="173"/>
                                        </p:tgtEl>
                                      </p:cBhvr>
                                    </p:animEffect>
                                  </p:childTnLst>
                                </p:cTn>
                              </p:par>
                              <p:par>
                                <p:cTn id="624" presetID="9" presetClass="entr" presetSubtype="0" fill="hold" nodeType="withEffect">
                                  <p:stCondLst>
                                    <p:cond delay="0"/>
                                  </p:stCondLst>
                                  <p:childTnLst>
                                    <p:set>
                                      <p:cBhvr>
                                        <p:cTn id="625" dur="1" fill="hold">
                                          <p:stCondLst>
                                            <p:cond delay="0"/>
                                          </p:stCondLst>
                                        </p:cTn>
                                        <p:tgtEl>
                                          <p:spTgt spid="171"/>
                                        </p:tgtEl>
                                        <p:attrNameLst>
                                          <p:attrName>style.visibility</p:attrName>
                                        </p:attrNameLst>
                                      </p:cBhvr>
                                      <p:to>
                                        <p:strVal val="visible"/>
                                      </p:to>
                                    </p:set>
                                    <p:animEffect transition="in" filter="dissolve">
                                      <p:cBhvr>
                                        <p:cTn id="626" dur="500"/>
                                        <p:tgtEl>
                                          <p:spTgt spid="171"/>
                                        </p:tgtEl>
                                      </p:cBhvr>
                                    </p:animEffect>
                                  </p:childTnLst>
                                </p:cTn>
                              </p:par>
                              <p:par>
                                <p:cTn id="627" presetID="9" presetClass="entr" presetSubtype="0" fill="hold" nodeType="withEffect">
                                  <p:stCondLst>
                                    <p:cond delay="0"/>
                                  </p:stCondLst>
                                  <p:childTnLst>
                                    <p:set>
                                      <p:cBhvr>
                                        <p:cTn id="628" dur="1" fill="hold">
                                          <p:stCondLst>
                                            <p:cond delay="0"/>
                                          </p:stCondLst>
                                        </p:cTn>
                                        <p:tgtEl>
                                          <p:spTgt spid="172"/>
                                        </p:tgtEl>
                                        <p:attrNameLst>
                                          <p:attrName>style.visibility</p:attrName>
                                        </p:attrNameLst>
                                      </p:cBhvr>
                                      <p:to>
                                        <p:strVal val="visible"/>
                                      </p:to>
                                    </p:set>
                                    <p:animEffect transition="in" filter="dissolve">
                                      <p:cBhvr>
                                        <p:cTn id="629" dur="500"/>
                                        <p:tgtEl>
                                          <p:spTgt spid="172"/>
                                        </p:tgtEl>
                                      </p:cBhvr>
                                    </p:animEffect>
                                  </p:childTnLst>
                                </p:cTn>
                              </p:par>
                            </p:childTnLst>
                          </p:cTn>
                        </p:par>
                      </p:childTnLst>
                    </p:cTn>
                  </p:par>
                  <p:par>
                    <p:cTn id="630" fill="hold">
                      <p:stCondLst>
                        <p:cond delay="indefinite"/>
                      </p:stCondLst>
                      <p:childTnLst>
                        <p:par>
                          <p:cTn id="631" fill="hold">
                            <p:stCondLst>
                              <p:cond delay="0"/>
                            </p:stCondLst>
                            <p:childTnLst>
                              <p:par>
                                <p:cTn id="632" presetID="9" presetClass="entr" presetSubtype="0" fill="hold" grpId="0" nodeType="clickEffect">
                                  <p:stCondLst>
                                    <p:cond delay="0"/>
                                  </p:stCondLst>
                                  <p:childTnLst>
                                    <p:set>
                                      <p:cBhvr>
                                        <p:cTn id="633" dur="1" fill="hold">
                                          <p:stCondLst>
                                            <p:cond delay="0"/>
                                          </p:stCondLst>
                                        </p:cTn>
                                        <p:tgtEl>
                                          <p:spTgt spid="184"/>
                                        </p:tgtEl>
                                        <p:attrNameLst>
                                          <p:attrName>style.visibility</p:attrName>
                                        </p:attrNameLst>
                                      </p:cBhvr>
                                      <p:to>
                                        <p:strVal val="visible"/>
                                      </p:to>
                                    </p:set>
                                    <p:animEffect transition="in" filter="dissolve">
                                      <p:cBhvr>
                                        <p:cTn id="634" dur="500"/>
                                        <p:tgtEl>
                                          <p:spTgt spid="184"/>
                                        </p:tgtEl>
                                      </p:cBhvr>
                                    </p:animEffect>
                                  </p:childTnLst>
                                </p:cTn>
                              </p:par>
                              <p:par>
                                <p:cTn id="635" presetID="9" presetClass="entr" presetSubtype="0" fill="hold" nodeType="withEffect">
                                  <p:stCondLst>
                                    <p:cond delay="0"/>
                                  </p:stCondLst>
                                  <p:childTnLst>
                                    <p:set>
                                      <p:cBhvr>
                                        <p:cTn id="636" dur="1" fill="hold">
                                          <p:stCondLst>
                                            <p:cond delay="0"/>
                                          </p:stCondLst>
                                        </p:cTn>
                                        <p:tgtEl>
                                          <p:spTgt spid="185"/>
                                        </p:tgtEl>
                                        <p:attrNameLst>
                                          <p:attrName>style.visibility</p:attrName>
                                        </p:attrNameLst>
                                      </p:cBhvr>
                                      <p:to>
                                        <p:strVal val="visible"/>
                                      </p:to>
                                    </p:set>
                                    <p:animEffect transition="in" filter="dissolve">
                                      <p:cBhvr>
                                        <p:cTn id="637" dur="500"/>
                                        <p:tgtEl>
                                          <p:spTgt spid="185"/>
                                        </p:tgtEl>
                                      </p:cBhvr>
                                    </p:animEffect>
                                  </p:childTnLst>
                                </p:cTn>
                              </p:par>
                            </p:childTnLst>
                          </p:cTn>
                        </p:par>
                      </p:childTnLst>
                    </p:cTn>
                  </p:par>
                  <p:par>
                    <p:cTn id="638" fill="hold">
                      <p:stCondLst>
                        <p:cond delay="indefinite"/>
                      </p:stCondLst>
                      <p:childTnLst>
                        <p:par>
                          <p:cTn id="639" fill="hold">
                            <p:stCondLst>
                              <p:cond delay="0"/>
                            </p:stCondLst>
                            <p:childTnLst>
                              <p:par>
                                <p:cTn id="640" presetID="9" presetClass="entr" presetSubtype="0" fill="hold" grpId="0" nodeType="clickEffect">
                                  <p:stCondLst>
                                    <p:cond delay="0"/>
                                  </p:stCondLst>
                                  <p:childTnLst>
                                    <p:set>
                                      <p:cBhvr>
                                        <p:cTn id="641" dur="1" fill="hold">
                                          <p:stCondLst>
                                            <p:cond delay="0"/>
                                          </p:stCondLst>
                                        </p:cTn>
                                        <p:tgtEl>
                                          <p:spTgt spid="163"/>
                                        </p:tgtEl>
                                        <p:attrNameLst>
                                          <p:attrName>style.visibility</p:attrName>
                                        </p:attrNameLst>
                                      </p:cBhvr>
                                      <p:to>
                                        <p:strVal val="visible"/>
                                      </p:to>
                                    </p:set>
                                    <p:animEffect transition="in" filter="dissolve">
                                      <p:cBhvr>
                                        <p:cTn id="642" dur="500"/>
                                        <p:tgtEl>
                                          <p:spTgt spid="163"/>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4"/>
                                        </p:tgtEl>
                                        <p:attrNameLst>
                                          <p:attrName>style.visibility</p:attrName>
                                        </p:attrNameLst>
                                      </p:cBhvr>
                                      <p:to>
                                        <p:strVal val="visible"/>
                                      </p:to>
                                    </p:set>
                                    <p:animEffect transition="in" filter="dissolve">
                                      <p:cBhvr>
                                        <p:cTn id="645" dur="500"/>
                                        <p:tgtEl>
                                          <p:spTgt spid="164"/>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5"/>
                                        </p:tgtEl>
                                        <p:attrNameLst>
                                          <p:attrName>style.visibility</p:attrName>
                                        </p:attrNameLst>
                                      </p:cBhvr>
                                      <p:to>
                                        <p:strVal val="visible"/>
                                      </p:to>
                                    </p:set>
                                    <p:animEffect transition="in" filter="dissolve">
                                      <p:cBhvr>
                                        <p:cTn id="648" dur="500"/>
                                        <p:tgtEl>
                                          <p:spTgt spid="165"/>
                                        </p:tgtEl>
                                      </p:cBhvr>
                                    </p:animEffect>
                                  </p:childTnLst>
                                </p:cTn>
                              </p:par>
                              <p:par>
                                <p:cTn id="649" presetID="9" presetClass="entr" presetSubtype="0" fill="hold" grpId="0" nodeType="withEffect">
                                  <p:stCondLst>
                                    <p:cond delay="0"/>
                                  </p:stCondLst>
                                  <p:childTnLst>
                                    <p:set>
                                      <p:cBhvr>
                                        <p:cTn id="650" dur="1" fill="hold">
                                          <p:stCondLst>
                                            <p:cond delay="0"/>
                                          </p:stCondLst>
                                        </p:cTn>
                                        <p:tgtEl>
                                          <p:spTgt spid="166"/>
                                        </p:tgtEl>
                                        <p:attrNameLst>
                                          <p:attrName>style.visibility</p:attrName>
                                        </p:attrNameLst>
                                      </p:cBhvr>
                                      <p:to>
                                        <p:strVal val="visible"/>
                                      </p:to>
                                    </p:set>
                                    <p:animEffect transition="in" filter="dissolve">
                                      <p:cBhvr>
                                        <p:cTn id="651" dur="500"/>
                                        <p:tgtEl>
                                          <p:spTgt spid="166"/>
                                        </p:tgtEl>
                                      </p:cBhvr>
                                    </p:animEffect>
                                  </p:childTnLst>
                                </p:cTn>
                              </p:par>
                              <p:par>
                                <p:cTn id="652" presetID="9" presetClass="entr" presetSubtype="0" fill="hold" grpId="0" nodeType="withEffect">
                                  <p:stCondLst>
                                    <p:cond delay="0"/>
                                  </p:stCondLst>
                                  <p:childTnLst>
                                    <p:set>
                                      <p:cBhvr>
                                        <p:cTn id="653" dur="1" fill="hold">
                                          <p:stCondLst>
                                            <p:cond delay="0"/>
                                          </p:stCondLst>
                                        </p:cTn>
                                        <p:tgtEl>
                                          <p:spTgt spid="167"/>
                                        </p:tgtEl>
                                        <p:attrNameLst>
                                          <p:attrName>style.visibility</p:attrName>
                                        </p:attrNameLst>
                                      </p:cBhvr>
                                      <p:to>
                                        <p:strVal val="visible"/>
                                      </p:to>
                                    </p:set>
                                    <p:animEffect transition="in" filter="dissolve">
                                      <p:cBhvr>
                                        <p:cTn id="654" dur="500"/>
                                        <p:tgtEl>
                                          <p:spTgt spid="167"/>
                                        </p:tgtEl>
                                      </p:cBhvr>
                                    </p:animEffect>
                                  </p:childTnLst>
                                </p:cTn>
                              </p:par>
                              <p:par>
                                <p:cTn id="655" presetID="9" presetClass="entr" presetSubtype="0" fill="hold" grpId="0" nodeType="withEffect">
                                  <p:stCondLst>
                                    <p:cond delay="0"/>
                                  </p:stCondLst>
                                  <p:childTnLst>
                                    <p:set>
                                      <p:cBhvr>
                                        <p:cTn id="656" dur="1" fill="hold">
                                          <p:stCondLst>
                                            <p:cond delay="0"/>
                                          </p:stCondLst>
                                        </p:cTn>
                                        <p:tgtEl>
                                          <p:spTgt spid="168"/>
                                        </p:tgtEl>
                                        <p:attrNameLst>
                                          <p:attrName>style.visibility</p:attrName>
                                        </p:attrNameLst>
                                      </p:cBhvr>
                                      <p:to>
                                        <p:strVal val="visible"/>
                                      </p:to>
                                    </p:set>
                                    <p:animEffect transition="in" filter="dissolve">
                                      <p:cBhvr>
                                        <p:cTn id="657" dur="500"/>
                                        <p:tgtEl>
                                          <p:spTgt spid="168"/>
                                        </p:tgtEl>
                                      </p:cBhvr>
                                    </p:animEffect>
                                  </p:childTnLst>
                                </p:cTn>
                              </p:par>
                              <p:par>
                                <p:cTn id="658" presetID="9" presetClass="entr" presetSubtype="0" fill="hold" grpId="0" nodeType="withEffect">
                                  <p:stCondLst>
                                    <p:cond delay="0"/>
                                  </p:stCondLst>
                                  <p:childTnLst>
                                    <p:set>
                                      <p:cBhvr>
                                        <p:cTn id="659" dur="1" fill="hold">
                                          <p:stCondLst>
                                            <p:cond delay="0"/>
                                          </p:stCondLst>
                                        </p:cTn>
                                        <p:tgtEl>
                                          <p:spTgt spid="169"/>
                                        </p:tgtEl>
                                        <p:attrNameLst>
                                          <p:attrName>style.visibility</p:attrName>
                                        </p:attrNameLst>
                                      </p:cBhvr>
                                      <p:to>
                                        <p:strVal val="visible"/>
                                      </p:to>
                                    </p:set>
                                    <p:animEffect transition="in" filter="dissolve">
                                      <p:cBhvr>
                                        <p:cTn id="660" dur="500"/>
                                        <p:tgtEl>
                                          <p:spTgt spid="169"/>
                                        </p:tgtEl>
                                      </p:cBhvr>
                                    </p:animEffect>
                                  </p:childTnLst>
                                </p:cTn>
                              </p:par>
                            </p:childTnLst>
                          </p:cTn>
                        </p:par>
                      </p:childTnLst>
                    </p:cTn>
                  </p:par>
                  <p:par>
                    <p:cTn id="661" fill="hold">
                      <p:stCondLst>
                        <p:cond delay="indefinite"/>
                      </p:stCondLst>
                      <p:childTnLst>
                        <p:par>
                          <p:cTn id="662" fill="hold">
                            <p:stCondLst>
                              <p:cond delay="0"/>
                            </p:stCondLst>
                            <p:childTnLst>
                              <p:par>
                                <p:cTn id="663" presetID="9" presetClass="entr" presetSubtype="0" fill="hold" grpId="0" nodeType="clickEffect">
                                  <p:stCondLst>
                                    <p:cond delay="0"/>
                                  </p:stCondLst>
                                  <p:childTnLst>
                                    <p:set>
                                      <p:cBhvr>
                                        <p:cTn id="664" dur="1" fill="hold">
                                          <p:stCondLst>
                                            <p:cond delay="0"/>
                                          </p:stCondLst>
                                        </p:cTn>
                                        <p:tgtEl>
                                          <p:spTgt spid="191"/>
                                        </p:tgtEl>
                                        <p:attrNameLst>
                                          <p:attrName>style.visibility</p:attrName>
                                        </p:attrNameLst>
                                      </p:cBhvr>
                                      <p:to>
                                        <p:strVal val="visible"/>
                                      </p:to>
                                    </p:set>
                                    <p:animEffect transition="in" filter="dissolve">
                                      <p:cBhvr>
                                        <p:cTn id="665" dur="500"/>
                                        <p:tgtEl>
                                          <p:spTgt spid="191"/>
                                        </p:tgtEl>
                                      </p:cBhvr>
                                    </p:animEffect>
                                  </p:childTnLst>
                                </p:cTn>
                              </p:par>
                              <p:par>
                                <p:cTn id="666" presetID="9" presetClass="entr" presetSubtype="0" fill="hold" nodeType="withEffect">
                                  <p:stCondLst>
                                    <p:cond delay="0"/>
                                  </p:stCondLst>
                                  <p:childTnLst>
                                    <p:set>
                                      <p:cBhvr>
                                        <p:cTn id="667" dur="1" fill="hold">
                                          <p:stCondLst>
                                            <p:cond delay="0"/>
                                          </p:stCondLst>
                                        </p:cTn>
                                        <p:tgtEl>
                                          <p:spTgt spid="192"/>
                                        </p:tgtEl>
                                        <p:attrNameLst>
                                          <p:attrName>style.visibility</p:attrName>
                                        </p:attrNameLst>
                                      </p:cBhvr>
                                      <p:to>
                                        <p:strVal val="visible"/>
                                      </p:to>
                                    </p:set>
                                    <p:animEffect transition="in" filter="dissolve">
                                      <p:cBhvr>
                                        <p:cTn id="66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P spid="86" grpId="0" animBg="1"/>
      <p:bldP spid="8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normAutofit/>
          </a:bodyPr>
          <a:lstStyle/>
          <a:p>
            <a:r>
              <a:rPr lang="en-GB" dirty="0"/>
              <a:t>Example 1: Topological Sort</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dirty="0"/>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391478"/>
            <a:ext cx="3926289" cy="498316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a:t>
            </a:r>
          </a:p>
          <a:p>
            <a:r>
              <a:rPr lang="en-GB" dirty="0"/>
              <a:t>Pre-order traversal is “A </a:t>
            </a:r>
            <a:r>
              <a:rPr lang="pt-BR" dirty="0"/>
              <a:t>B F I J K E C G D H</a:t>
            </a:r>
            <a:r>
              <a:rPr lang="en-GB" dirty="0"/>
              <a:t>”. </a:t>
            </a:r>
          </a:p>
          <a:p>
            <a:r>
              <a:rPr lang="en-GB" dirty="0"/>
              <a:t>Post-order traversal is “I </a:t>
            </a:r>
            <a:r>
              <a:rPr lang="pt-BR" dirty="0"/>
              <a:t>K J F E B G C H D A</a:t>
            </a:r>
            <a:r>
              <a:rPr lang="en-GB" dirty="0"/>
              <a:t>”. </a:t>
            </a:r>
          </a:p>
          <a:p>
            <a:r>
              <a:rPr lang="en-GB" dirty="0"/>
              <a:t>A topological sort is reverse order of Post-order traversal: “</a:t>
            </a:r>
            <a:r>
              <a:rPr lang="pt-BR" dirty="0"/>
              <a:t>A D H C G B E F J K I</a:t>
            </a:r>
            <a:r>
              <a:rPr lang="en-GB" dirty="0"/>
              <a:t>”.</a:t>
            </a:r>
          </a:p>
          <a:p>
            <a:r>
              <a:rPr lang="en-GB" dirty="0"/>
              <a:t>Starting from </a:t>
            </a:r>
            <a:r>
              <a:rPr lang="en-US" altLang="zh-CN" dirty="0"/>
              <a:t>a different node will give you a different </a:t>
            </a:r>
            <a:r>
              <a:rPr lang="en-GB" dirty="0"/>
              <a:t>topological sort, but all of them must start with</a:t>
            </a:r>
            <a:r>
              <a:rPr lang="en-US" altLang="zh-CN" dirty="0"/>
              <a:t> </a:t>
            </a:r>
            <a:r>
              <a:rPr lang="en-GB" dirty="0"/>
              <a:t>A, since it must precede all the other nodes based on the DAG. </a:t>
            </a:r>
          </a:p>
          <a:p>
            <a:r>
              <a:rPr lang="en-GB" dirty="0"/>
              <a:t>Any post-order traversal must visit A last, since all of A’s </a:t>
            </a:r>
            <a:r>
              <a:rPr lang="en-GB" dirty="0" err="1"/>
              <a:t>neighbors</a:t>
            </a:r>
            <a:r>
              <a:rPr lang="en-GB" dirty="0"/>
              <a:t> must be visited before visiting A.</a:t>
            </a:r>
          </a:p>
          <a:p>
            <a:endParaRPr lang="en-GB" dirty="0"/>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2: Topological Sort</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810539"/>
          </a:xfrm>
        </p:spPr>
        <p:txBody>
          <a:bodyPr>
            <a:normAutofit fontScale="85000" lnSpcReduction="10000"/>
          </a:bodyPr>
          <a:lstStyle/>
          <a:p>
            <a:r>
              <a:rPr lang="en-GB" dirty="0"/>
              <a:t>Starting from </a:t>
            </a:r>
            <a:r>
              <a:rPr lang="en-US" altLang="zh-CN" dirty="0"/>
              <a:t>node </a:t>
            </a:r>
            <a:r>
              <a:rPr lang="en-GB" dirty="0"/>
              <a:t>5:</a:t>
            </a:r>
          </a:p>
          <a:p>
            <a:pPr lvl="1"/>
            <a:r>
              <a:rPr lang="en-GB" dirty="0"/>
              <a:t>Pre-order traversal is “5 2 3 1 0 4”. </a:t>
            </a:r>
          </a:p>
          <a:p>
            <a:pPr lvl="1"/>
            <a:r>
              <a:rPr lang="en-GB" dirty="0"/>
              <a:t>Post-order traversal is “1 3 2 0 5 4”. </a:t>
            </a:r>
          </a:p>
          <a:p>
            <a:pPr lvl="1"/>
            <a:r>
              <a:rPr lang="en-GB" dirty="0"/>
              <a:t>A topological sort is reverse order of Post-order traversal: “4 5 0 2 3 1”.</a:t>
            </a:r>
          </a:p>
          <a:p>
            <a:r>
              <a:rPr lang="en-GB" dirty="0"/>
              <a:t>Starting from </a:t>
            </a:r>
            <a:r>
              <a:rPr lang="en-US" altLang="zh-CN" dirty="0"/>
              <a:t>node </a:t>
            </a:r>
            <a:r>
              <a:rPr lang="en-GB" dirty="0"/>
              <a:t>4:</a:t>
            </a:r>
          </a:p>
          <a:p>
            <a:pPr lvl="1"/>
            <a:r>
              <a:rPr lang="en-GB" dirty="0"/>
              <a:t>Pre-order traversal is “4 0 1 5 2 3”</a:t>
            </a:r>
            <a:endParaRPr lang="en-US" altLang="zh-CN" dirty="0"/>
          </a:p>
          <a:p>
            <a:pPr lvl="1"/>
            <a:r>
              <a:rPr lang="en-GB" dirty="0"/>
              <a:t>Post-order traversal is “0 1 4 3 2 5”. </a:t>
            </a:r>
          </a:p>
          <a:p>
            <a:pPr lvl="1"/>
            <a:r>
              <a:rPr lang="en-GB" dirty="0"/>
              <a:t>Another topological sort is reverse order of Post-order traversal: “5 2 3 4 1 0”.</a:t>
            </a:r>
          </a:p>
          <a:p>
            <a:r>
              <a:rPr lang="en-GB" dirty="0"/>
              <a:t>Starting from node 0:</a:t>
            </a:r>
          </a:p>
          <a:p>
            <a:pPr lvl="1"/>
            <a:r>
              <a:rPr lang="en-GB" dirty="0"/>
              <a:t>Pre-order traversal is “0 5 2 3 1 4”</a:t>
            </a:r>
            <a:endParaRPr lang="en-US" altLang="zh-CN" dirty="0"/>
          </a:p>
          <a:p>
            <a:pPr lvl="1"/>
            <a:r>
              <a:rPr lang="en-GB" dirty="0"/>
              <a:t>Post-order traversal is “0 1 3 2 5 4”. </a:t>
            </a:r>
          </a:p>
          <a:p>
            <a:pPr lvl="1"/>
            <a:r>
              <a:rPr lang="en-GB" dirty="0"/>
              <a:t>Another topological sort is reverse order of Post-order traversal: “4 5 2 3 0”.</a:t>
            </a:r>
          </a:p>
          <a:p>
            <a:r>
              <a:rPr lang="en-GB" dirty="0"/>
              <a:t>You may try starting any other node.</a:t>
            </a:r>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83" y="212334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16FF-B2AA-34DD-1045-A27301A437CC}"/>
              </a:ext>
            </a:extLst>
          </p:cNvPr>
          <p:cNvSpPr>
            <a:spLocks noGrp="1"/>
          </p:cNvSpPr>
          <p:nvPr>
            <p:ph type="title"/>
          </p:nvPr>
        </p:nvSpPr>
        <p:spPr/>
        <p:txBody>
          <a:bodyPr/>
          <a:lstStyle/>
          <a:p>
            <a:r>
              <a:rPr lang="en-GB" dirty="0"/>
              <a:t>Example 3: Topological Sort</a:t>
            </a:r>
            <a:endParaRPr lang="en-SE" dirty="0"/>
          </a:p>
        </p:txBody>
      </p:sp>
      <p:sp>
        <p:nvSpPr>
          <p:cNvPr id="3" name="Content Placeholder 2">
            <a:extLst>
              <a:ext uri="{FF2B5EF4-FFF2-40B4-BE49-F238E27FC236}">
                <a16:creationId xmlns:a16="http://schemas.microsoft.com/office/drawing/2014/main" id="{30B4B82B-9D48-6E23-822A-4D45CB97BC18}"/>
              </a:ext>
            </a:extLst>
          </p:cNvPr>
          <p:cNvSpPr>
            <a:spLocks noGrp="1"/>
          </p:cNvSpPr>
          <p:nvPr>
            <p:ph idx="1"/>
          </p:nvPr>
        </p:nvSpPr>
        <p:spPr>
          <a:xfrm>
            <a:off x="457199" y="1214006"/>
            <a:ext cx="8229600" cy="2057401"/>
          </a:xfrm>
        </p:spPr>
        <p:txBody>
          <a:bodyPr>
            <a:normAutofit/>
          </a:bodyPr>
          <a:lstStyle/>
          <a:p>
            <a:r>
              <a:rPr lang="en-GB" dirty="0"/>
              <a:t>Starting from node A, post-order traversal is  </a:t>
            </a:r>
            <a:r>
              <a:rPr lang="pt-BR" dirty="0"/>
              <a:t>“H, E, B, D, A, G, F, C”; </a:t>
            </a:r>
            <a:r>
              <a:rPr lang="en-GB" dirty="0"/>
              <a:t>Topological Sort is </a:t>
            </a:r>
            <a:r>
              <a:rPr lang="pt-BR" dirty="0"/>
              <a:t>“C, F, G, A, D, B, E, H”</a:t>
            </a:r>
          </a:p>
          <a:p>
            <a:r>
              <a:rPr lang="pt-BR" dirty="0"/>
              <a:t>Quiz: </a:t>
            </a:r>
            <a:r>
              <a:rPr lang="en-GB" dirty="0"/>
              <a:t>Starting from node C, post-order traversal is  </a:t>
            </a:r>
            <a:r>
              <a:rPr lang="pt-BR" dirty="0"/>
              <a:t>“  ”; </a:t>
            </a:r>
            <a:r>
              <a:rPr lang="en-GB" dirty="0"/>
              <a:t>Topological Sort is </a:t>
            </a:r>
            <a:r>
              <a:rPr lang="pt-BR" dirty="0"/>
              <a:t>“   ”</a:t>
            </a:r>
          </a:p>
        </p:txBody>
      </p:sp>
      <p:pic>
        <p:nvPicPr>
          <p:cNvPr id="5" name="Picture 4">
            <a:extLst>
              <a:ext uri="{FF2B5EF4-FFF2-40B4-BE49-F238E27FC236}">
                <a16:creationId xmlns:a16="http://schemas.microsoft.com/office/drawing/2014/main" id="{742A1BD6-4489-F2E3-1B64-EEFCFEDF980D}"/>
              </a:ext>
            </a:extLst>
          </p:cNvPr>
          <p:cNvPicPr>
            <a:picLocks noChangeAspect="1"/>
          </p:cNvPicPr>
          <p:nvPr/>
        </p:nvPicPr>
        <p:blipFill>
          <a:blip r:embed="rId3"/>
          <a:stretch>
            <a:fillRect/>
          </a:stretch>
        </p:blipFill>
        <p:spPr>
          <a:xfrm>
            <a:off x="129941" y="3528600"/>
            <a:ext cx="2905519" cy="2370455"/>
          </a:xfrm>
          <a:prstGeom prst="rect">
            <a:avLst/>
          </a:prstGeom>
        </p:spPr>
      </p:pic>
      <p:pic>
        <p:nvPicPr>
          <p:cNvPr id="7" name="Picture 6">
            <a:extLst>
              <a:ext uri="{FF2B5EF4-FFF2-40B4-BE49-F238E27FC236}">
                <a16:creationId xmlns:a16="http://schemas.microsoft.com/office/drawing/2014/main" id="{0F0DC300-7660-C0BE-8397-6F6CBA02E462}"/>
              </a:ext>
            </a:extLst>
          </p:cNvPr>
          <p:cNvPicPr>
            <a:picLocks noChangeAspect="1"/>
          </p:cNvPicPr>
          <p:nvPr/>
        </p:nvPicPr>
        <p:blipFill>
          <a:blip r:embed="rId4"/>
          <a:stretch>
            <a:fillRect/>
          </a:stretch>
        </p:blipFill>
        <p:spPr>
          <a:xfrm>
            <a:off x="3301317" y="4343438"/>
            <a:ext cx="5614449" cy="1071957"/>
          </a:xfrm>
          <a:prstGeom prst="rect">
            <a:avLst/>
          </a:prstGeom>
        </p:spPr>
      </p:pic>
      <p:sp>
        <p:nvSpPr>
          <p:cNvPr id="9" name="TextBox 8">
            <a:extLst>
              <a:ext uri="{FF2B5EF4-FFF2-40B4-BE49-F238E27FC236}">
                <a16:creationId xmlns:a16="http://schemas.microsoft.com/office/drawing/2014/main" id="{E20B8B04-FA55-221C-4AB0-0E7EF02CFC67}"/>
              </a:ext>
            </a:extLst>
          </p:cNvPr>
          <p:cNvSpPr txBox="1"/>
          <p:nvPr/>
        </p:nvSpPr>
        <p:spPr>
          <a:xfrm>
            <a:off x="2475571" y="6321678"/>
            <a:ext cx="494120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[61B SP24] Lecture 26 - MSTs (continued), Directed Acyclic Graphs</a:t>
            </a:r>
          </a:p>
          <a:p>
            <a:r>
              <a:rPr lang="en-GB" sz="1400" dirty="0">
                <a:hlinkClick r:id="rId5"/>
              </a:rPr>
              <a:t>https://www.youtube.com/watch?v=HtXDt0gDvk4</a:t>
            </a:r>
            <a:r>
              <a:rPr lang="en-GB" sz="1400" dirty="0"/>
              <a:t> </a:t>
            </a:r>
          </a:p>
        </p:txBody>
      </p:sp>
      <p:sp>
        <p:nvSpPr>
          <p:cNvPr id="10" name="TextBox 9">
            <a:extLst>
              <a:ext uri="{FF2B5EF4-FFF2-40B4-BE49-F238E27FC236}">
                <a16:creationId xmlns:a16="http://schemas.microsoft.com/office/drawing/2014/main" id="{BFD511D7-1C69-9A45-F12D-13EE069F768A}"/>
              </a:ext>
            </a:extLst>
          </p:cNvPr>
          <p:cNvSpPr txBox="1"/>
          <p:nvPr/>
        </p:nvSpPr>
        <p:spPr>
          <a:xfrm>
            <a:off x="1282149" y="5899055"/>
            <a:ext cx="823815" cy="400110"/>
          </a:xfrm>
          <a:prstGeom prst="rect">
            <a:avLst/>
          </a:prstGeom>
          <a:noFill/>
        </p:spPr>
        <p:txBody>
          <a:bodyPr wrap="none" rtlCol="0">
            <a:spAutoFit/>
          </a:bodyPr>
          <a:lstStyle/>
          <a:p>
            <a:r>
              <a:rPr lang="en-GB" sz="2000" dirty="0"/>
              <a:t>Graph</a:t>
            </a:r>
            <a:endParaRPr lang="en-SE" sz="2000" dirty="0"/>
          </a:p>
        </p:txBody>
      </p:sp>
      <p:sp>
        <p:nvSpPr>
          <p:cNvPr id="11" name="TextBox 10">
            <a:extLst>
              <a:ext uri="{FF2B5EF4-FFF2-40B4-BE49-F238E27FC236}">
                <a16:creationId xmlns:a16="http://schemas.microsoft.com/office/drawing/2014/main" id="{05542A9A-85B8-BDCE-64DE-61F829E85022}"/>
              </a:ext>
            </a:extLst>
          </p:cNvPr>
          <p:cNvSpPr txBox="1"/>
          <p:nvPr/>
        </p:nvSpPr>
        <p:spPr>
          <a:xfrm>
            <a:off x="4066237" y="5673451"/>
            <a:ext cx="4572000" cy="646331"/>
          </a:xfrm>
          <a:prstGeom prst="rect">
            <a:avLst/>
          </a:prstGeom>
          <a:noFill/>
        </p:spPr>
        <p:txBody>
          <a:bodyPr wrap="square" rtlCol="0">
            <a:spAutoFit/>
          </a:bodyPr>
          <a:lstStyle/>
          <a:p>
            <a:r>
              <a:rPr lang="en-GB" dirty="0"/>
              <a:t>Topological Sort. All edges point to the right hence all precedence constraints are satisfied </a:t>
            </a:r>
            <a:endParaRPr lang="en-SE" dirty="0"/>
          </a:p>
        </p:txBody>
      </p:sp>
    </p:spTree>
    <p:extLst>
      <p:ext uri="{BB962C8B-B14F-4D97-AF65-F5344CB8AC3E}">
        <p14:creationId xmlns:p14="http://schemas.microsoft.com/office/powerpoint/2010/main" val="743373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lnSpcReduction="10000"/>
          </a:bodyPr>
          <a:lstStyle/>
          <a:p>
            <a:r>
              <a:rPr lang="en-GB" dirty="0"/>
              <a:t>Why is topological sort not possible for graphs containing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a:t>
            </a:r>
            <a:r>
              <a:rPr lang="en-GB" dirty="0" err="1"/>
              <a:t>sortfails</a:t>
            </a:r>
            <a:r>
              <a:rPr lang="en-GB" dirty="0"/>
              <a:t>.</a:t>
            </a:r>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sort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sort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sort.</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2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8141235" y="5526091"/>
            <a:ext cx="271245" cy="447093"/>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210346" cy="646331"/>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200" dirty="0"/>
              <a:t>The other cycle can be detected when node 6 is visited</a:t>
            </a:r>
            <a:endParaRPr sz="12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3"/>
              </a:rPr>
              <a:t>https://favtutor.com/blogs/detect-cycle-in-directed-graph</a:t>
            </a:r>
            <a:endParaRPr lang="en-SE" sz="140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5"/>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7"/>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a:t>
            </a:r>
            <a:r>
              <a:rPr lang="en-GB" dirty="0" err="1"/>
              <a:t>sortof</a:t>
            </a:r>
            <a:r>
              <a:rPr lang="en-GB" dirty="0"/>
              <a:t>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1214120" y="6308725"/>
            <a:ext cx="6715760" cy="338554"/>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Video Tutorials: DFS and BFS</a:t>
            </a:r>
          </a:p>
        </p:txBody>
      </p:sp>
      <p:sp>
        <p:nvSpPr>
          <p:cNvPr id="3" name="Content Placeholder 2"/>
          <p:cNvSpPr>
            <a:spLocks noGrp="1"/>
          </p:cNvSpPr>
          <p:nvPr>
            <p:ph idx="1"/>
          </p:nvPr>
        </p:nvSpPr>
        <p:spPr>
          <a:xfrm>
            <a:off x="457200" y="1351736"/>
            <a:ext cx="8229600" cy="4226103"/>
          </a:xfrm>
        </p:spPr>
        <p:txBody>
          <a:bodyPr>
            <a:normAutofit/>
          </a:bodyPr>
          <a:lstStyle/>
          <a:p>
            <a:pPr>
              <a:lnSpc>
                <a:spcPct val="120000"/>
              </a:lnSpc>
            </a:pPr>
            <a:r>
              <a:rPr lang="en-GB" sz="2500" dirty="0"/>
              <a:t>Breadth-first search in 4 minutes (for a tree)</a:t>
            </a:r>
          </a:p>
          <a:p>
            <a:pPr lvl="1">
              <a:lnSpc>
                <a:spcPct val="120000"/>
              </a:lnSpc>
            </a:pPr>
            <a:r>
              <a:rPr lang="en-GB" sz="2100" dirty="0">
                <a:hlinkClick r:id="rId3"/>
              </a:rPr>
              <a:t>https://www.youtube.com/watch?v=HZ5YTanv5QE</a:t>
            </a:r>
            <a:r>
              <a:rPr lang="en-GB" sz="2100" dirty="0"/>
              <a:t> </a:t>
            </a:r>
          </a:p>
          <a:p>
            <a:pPr>
              <a:lnSpc>
                <a:spcPct val="120000"/>
              </a:lnSpc>
            </a:pPr>
            <a:r>
              <a:rPr lang="en-GB" sz="2500" dirty="0"/>
              <a:t>Depth-first search in 4 minutes (for a tree)</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 (for </a:t>
            </a:r>
            <a:r>
              <a:rPr lang="en-GB" sz="2500"/>
              <a:t>an undirected </a:t>
            </a:r>
            <a:r>
              <a:rPr lang="en-GB" sz="2500" dirty="0"/>
              <a:t>graph)</a:t>
            </a:r>
          </a:p>
          <a:p>
            <a:pPr lvl="1">
              <a:lnSpc>
                <a:spcPct val="120000"/>
              </a:lnSpc>
            </a:pPr>
            <a:r>
              <a:rPr lang="en-US" sz="2100" dirty="0">
                <a:hlinkClick r:id="rId5"/>
              </a:rPr>
              <a:t>https://www.youtube.com/watch?v=bIA8HEEUxZI</a:t>
            </a:r>
            <a:r>
              <a:rPr lang="en-US" sz="2100" dirty="0"/>
              <a:t> </a:t>
            </a:r>
          </a:p>
        </p:txBody>
      </p:sp>
    </p:spTree>
    <p:extLst>
      <p:ext uri="{BB962C8B-B14F-4D97-AF65-F5344CB8AC3E}">
        <p14:creationId xmlns:p14="http://schemas.microsoft.com/office/powerpoint/2010/main" val="2836115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FA57-1047-0EB3-D14D-DC0F223E0DE8}"/>
              </a:ext>
            </a:extLst>
          </p:cNvPr>
          <p:cNvSpPr>
            <a:spLocks noGrp="1"/>
          </p:cNvSpPr>
          <p:nvPr>
            <p:ph type="title"/>
          </p:nvPr>
        </p:nvSpPr>
        <p:spPr/>
        <p:txBody>
          <a:bodyPr/>
          <a:lstStyle/>
          <a:p>
            <a:r>
              <a:rPr lang="en-GB" dirty="0"/>
              <a:t>Quiz 1</a:t>
            </a:r>
            <a:endParaRPr lang="en-SE" dirty="0"/>
          </a:p>
        </p:txBody>
      </p:sp>
      <p:sp>
        <p:nvSpPr>
          <p:cNvPr id="3" name="Content Placeholder 2">
            <a:extLst>
              <a:ext uri="{FF2B5EF4-FFF2-40B4-BE49-F238E27FC236}">
                <a16:creationId xmlns:a16="http://schemas.microsoft.com/office/drawing/2014/main" id="{7B2EE8EA-F0AE-0CFF-488D-26A5CDD4C5CB}"/>
              </a:ext>
            </a:extLst>
          </p:cNvPr>
          <p:cNvSpPr>
            <a:spLocks noGrp="1"/>
          </p:cNvSpPr>
          <p:nvPr>
            <p:ph idx="1"/>
          </p:nvPr>
        </p:nvSpPr>
        <p:spPr/>
        <p:txBody>
          <a:bodyPr>
            <a:normAutofit/>
          </a:bodyPr>
          <a:lstStyle/>
          <a:p>
            <a:r>
              <a:rPr lang="en-GB" sz="2800" dirty="0"/>
              <a:t>Write out the adjacency matrix and adjacency list for the directed graph. </a:t>
            </a:r>
            <a:endParaRPr lang="en-SE" sz="2800" dirty="0"/>
          </a:p>
        </p:txBody>
      </p:sp>
      <p:sp>
        <p:nvSpPr>
          <p:cNvPr id="20" name="Google Shape;1183;p61">
            <a:extLst>
              <a:ext uri="{FF2B5EF4-FFF2-40B4-BE49-F238E27FC236}">
                <a16:creationId xmlns:a16="http://schemas.microsoft.com/office/drawing/2014/main" id="{AD9578A7-07D3-509E-6909-553FB97B7B4F}"/>
              </a:ext>
            </a:extLst>
          </p:cNvPr>
          <p:cNvSpPr/>
          <p:nvPr/>
        </p:nvSpPr>
        <p:spPr>
          <a:xfrm>
            <a:off x="288932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184;p61">
            <a:extLst>
              <a:ext uri="{FF2B5EF4-FFF2-40B4-BE49-F238E27FC236}">
                <a16:creationId xmlns:a16="http://schemas.microsoft.com/office/drawing/2014/main" id="{CDF79D67-FAC1-FFD3-1AEC-0CE526520CB5}"/>
              </a:ext>
            </a:extLst>
          </p:cNvPr>
          <p:cNvSpPr/>
          <p:nvPr/>
        </p:nvSpPr>
        <p:spPr>
          <a:xfrm>
            <a:off x="28893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185;p61">
            <a:extLst>
              <a:ext uri="{FF2B5EF4-FFF2-40B4-BE49-F238E27FC236}">
                <a16:creationId xmlns:a16="http://schemas.microsoft.com/office/drawing/2014/main" id="{94469735-9D07-17BB-2772-4D3E80A6597D}"/>
              </a:ext>
            </a:extLst>
          </p:cNvPr>
          <p:cNvSpPr/>
          <p:nvPr/>
        </p:nvSpPr>
        <p:spPr>
          <a:xfrm>
            <a:off x="3808150" y="4182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186;p61">
            <a:extLst>
              <a:ext uri="{FF2B5EF4-FFF2-40B4-BE49-F238E27FC236}">
                <a16:creationId xmlns:a16="http://schemas.microsoft.com/office/drawing/2014/main" id="{F5FE1B61-4E00-50F6-81BB-9EBA714669A7}"/>
              </a:ext>
            </a:extLst>
          </p:cNvPr>
          <p:cNvSpPr/>
          <p:nvPr/>
        </p:nvSpPr>
        <p:spPr>
          <a:xfrm>
            <a:off x="472697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187;p61">
            <a:extLst>
              <a:ext uri="{FF2B5EF4-FFF2-40B4-BE49-F238E27FC236}">
                <a16:creationId xmlns:a16="http://schemas.microsoft.com/office/drawing/2014/main" id="{3E26B875-89F3-0B04-0335-9820F72C1748}"/>
              </a:ext>
            </a:extLst>
          </p:cNvPr>
          <p:cNvSpPr/>
          <p:nvPr/>
        </p:nvSpPr>
        <p:spPr>
          <a:xfrm>
            <a:off x="472697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188;p61">
            <a:extLst>
              <a:ext uri="{FF2B5EF4-FFF2-40B4-BE49-F238E27FC236}">
                <a16:creationId xmlns:a16="http://schemas.microsoft.com/office/drawing/2014/main" id="{29895DEA-763F-2636-936F-D718E7942099}"/>
              </a:ext>
            </a:extLst>
          </p:cNvPr>
          <p:cNvSpPr/>
          <p:nvPr/>
        </p:nvSpPr>
        <p:spPr>
          <a:xfrm>
            <a:off x="3808150" y="2811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189;p61">
            <a:extLst>
              <a:ext uri="{FF2B5EF4-FFF2-40B4-BE49-F238E27FC236}">
                <a16:creationId xmlns:a16="http://schemas.microsoft.com/office/drawing/2014/main" id="{F85E2295-4E9D-C13D-C4A1-DE44C333CC32}"/>
              </a:ext>
            </a:extLst>
          </p:cNvPr>
          <p:cNvSpPr/>
          <p:nvPr/>
        </p:nvSpPr>
        <p:spPr>
          <a:xfrm>
            <a:off x="58279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190;p61">
            <a:extLst>
              <a:ext uri="{FF2B5EF4-FFF2-40B4-BE49-F238E27FC236}">
                <a16:creationId xmlns:a16="http://schemas.microsoft.com/office/drawing/2014/main" id="{FA325829-D885-AE3D-2077-10CBEB689413}"/>
              </a:ext>
            </a:extLst>
          </p:cNvPr>
          <p:cNvCxnSpPr>
            <a:endCxn id="21" idx="4"/>
          </p:cNvCxnSpPr>
          <p:nvPr/>
        </p:nvCxnSpPr>
        <p:spPr>
          <a:xfrm rot="10800000">
            <a:off x="3191275" y="401887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8" name="Google Shape;1191;p61">
            <a:extLst>
              <a:ext uri="{FF2B5EF4-FFF2-40B4-BE49-F238E27FC236}">
                <a16:creationId xmlns:a16="http://schemas.microsoft.com/office/drawing/2014/main" id="{4F95F751-DDC3-8335-E383-9139C8E967F1}"/>
              </a:ext>
            </a:extLst>
          </p:cNvPr>
          <p:cNvCxnSpPr>
            <a:stCxn id="20" idx="7"/>
            <a:endCxn id="22" idx="3"/>
          </p:cNvCxnSpPr>
          <p:nvPr/>
        </p:nvCxnSpPr>
        <p:spPr>
          <a:xfrm rot="10800000" flipH="1">
            <a:off x="3404786" y="469743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9" name="Google Shape;1192;p61">
            <a:extLst>
              <a:ext uri="{FF2B5EF4-FFF2-40B4-BE49-F238E27FC236}">
                <a16:creationId xmlns:a16="http://schemas.microsoft.com/office/drawing/2014/main" id="{0455F2EA-7B4B-CD69-91F5-5D20CDFF8250}"/>
              </a:ext>
            </a:extLst>
          </p:cNvPr>
          <p:cNvCxnSpPr>
            <a:stCxn id="22" idx="1"/>
            <a:endCxn id="21" idx="5"/>
          </p:cNvCxnSpPr>
          <p:nvPr/>
        </p:nvCxnSpPr>
        <p:spPr>
          <a:xfrm rot="10800000">
            <a:off x="3404889"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0" name="Google Shape;1193;p61">
            <a:extLst>
              <a:ext uri="{FF2B5EF4-FFF2-40B4-BE49-F238E27FC236}">
                <a16:creationId xmlns:a16="http://schemas.microsoft.com/office/drawing/2014/main" id="{D42DA6B8-B4DB-38E8-DEFB-87B86A09D3CB}"/>
              </a:ext>
            </a:extLst>
          </p:cNvPr>
          <p:cNvCxnSpPr>
            <a:stCxn id="21" idx="7"/>
            <a:endCxn id="25" idx="2"/>
          </p:cNvCxnSpPr>
          <p:nvPr/>
        </p:nvCxnSpPr>
        <p:spPr>
          <a:xfrm rot="10800000" flipH="1">
            <a:off x="3404786" y="311311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1" name="Google Shape;1194;p61">
            <a:extLst>
              <a:ext uri="{FF2B5EF4-FFF2-40B4-BE49-F238E27FC236}">
                <a16:creationId xmlns:a16="http://schemas.microsoft.com/office/drawing/2014/main" id="{2B05BFEC-1A31-2301-7A75-1B2B1245F001}"/>
              </a:ext>
            </a:extLst>
          </p:cNvPr>
          <p:cNvCxnSpPr>
            <a:stCxn id="22" idx="7"/>
            <a:endCxn id="24" idx="3"/>
          </p:cNvCxnSpPr>
          <p:nvPr/>
        </p:nvCxnSpPr>
        <p:spPr>
          <a:xfrm rot="10800000" flipH="1">
            <a:off x="4323611"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2" name="Google Shape;1195;p61">
            <a:extLst>
              <a:ext uri="{FF2B5EF4-FFF2-40B4-BE49-F238E27FC236}">
                <a16:creationId xmlns:a16="http://schemas.microsoft.com/office/drawing/2014/main" id="{1BB9B015-DF7D-CD27-934B-59BEA2F31E76}"/>
              </a:ext>
            </a:extLst>
          </p:cNvPr>
          <p:cNvCxnSpPr>
            <a:stCxn id="22" idx="5"/>
            <a:endCxn id="23" idx="1"/>
          </p:cNvCxnSpPr>
          <p:nvPr/>
        </p:nvCxnSpPr>
        <p:spPr>
          <a:xfrm>
            <a:off x="4323611" y="469748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33" name="Google Shape;1196;p61">
            <a:extLst>
              <a:ext uri="{FF2B5EF4-FFF2-40B4-BE49-F238E27FC236}">
                <a16:creationId xmlns:a16="http://schemas.microsoft.com/office/drawing/2014/main" id="{06E3758A-9504-CEBD-1339-F2B5475A836E}"/>
              </a:ext>
            </a:extLst>
          </p:cNvPr>
          <p:cNvCxnSpPr>
            <a:stCxn id="23" idx="0"/>
            <a:endCxn id="24" idx="4"/>
          </p:cNvCxnSpPr>
          <p:nvPr/>
        </p:nvCxnSpPr>
        <p:spPr>
          <a:xfrm rot="10800000">
            <a:off x="5028925" y="401889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34" name="Google Shape;1197;p61">
            <a:extLst>
              <a:ext uri="{FF2B5EF4-FFF2-40B4-BE49-F238E27FC236}">
                <a16:creationId xmlns:a16="http://schemas.microsoft.com/office/drawing/2014/main" id="{9BFA09F2-B5F2-5DBA-8619-2335C08D7A30}"/>
              </a:ext>
            </a:extLst>
          </p:cNvPr>
          <p:cNvCxnSpPr>
            <a:stCxn id="25" idx="6"/>
            <a:endCxn id="24" idx="1"/>
          </p:cNvCxnSpPr>
          <p:nvPr/>
        </p:nvCxnSpPr>
        <p:spPr>
          <a:xfrm>
            <a:off x="4412050" y="311302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5" name="Google Shape;1198;p61">
            <a:extLst>
              <a:ext uri="{FF2B5EF4-FFF2-40B4-BE49-F238E27FC236}">
                <a16:creationId xmlns:a16="http://schemas.microsoft.com/office/drawing/2014/main" id="{461360F5-52F5-DDF6-06A6-3D0C07A2D3FD}"/>
              </a:ext>
            </a:extLst>
          </p:cNvPr>
          <p:cNvCxnSpPr>
            <a:stCxn id="26" idx="2"/>
            <a:endCxn id="24" idx="6"/>
          </p:cNvCxnSpPr>
          <p:nvPr/>
        </p:nvCxnSpPr>
        <p:spPr>
          <a:xfrm rot="10800000">
            <a:off x="5330825" y="3716921"/>
            <a:ext cx="497100" cy="0"/>
          </a:xfrm>
          <a:prstGeom prst="straightConnector1">
            <a:avLst/>
          </a:prstGeom>
          <a:noFill/>
          <a:ln w="9525" cap="flat" cmpd="sng">
            <a:solidFill>
              <a:srgbClr val="888888"/>
            </a:solidFill>
            <a:prstDash val="solid"/>
            <a:round/>
            <a:headEnd type="none" w="med" len="med"/>
            <a:tailEnd type="triangle" w="med" len="med"/>
          </a:ln>
        </p:spPr>
      </p:cxnSp>
      <p:sp>
        <p:nvSpPr>
          <p:cNvPr id="39" name="TextBox 38">
            <a:extLst>
              <a:ext uri="{FF2B5EF4-FFF2-40B4-BE49-F238E27FC236}">
                <a16:creationId xmlns:a16="http://schemas.microsoft.com/office/drawing/2014/main" id="{253C525B-7069-5F86-1240-C81B8284C0D5}"/>
              </a:ext>
            </a:extLst>
          </p:cNvPr>
          <p:cNvSpPr txBox="1"/>
          <p:nvPr/>
        </p:nvSpPr>
        <p:spPr>
          <a:xfrm>
            <a:off x="2649343" y="6414383"/>
            <a:ext cx="4759161" cy="369332"/>
          </a:xfrm>
          <a:prstGeom prst="rect">
            <a:avLst/>
          </a:prstGeom>
          <a:noFill/>
        </p:spPr>
        <p:txBody>
          <a:bodyPr wrap="square">
            <a:spAutoFit/>
          </a:bodyPr>
          <a:lstStyle/>
          <a:p>
            <a:r>
              <a:rPr lang="en-GB" dirty="0"/>
              <a:t>Acknowledgement: </a:t>
            </a:r>
            <a:r>
              <a:rPr lang="en-SE" dirty="0">
                <a:hlinkClick r:id="rId2"/>
              </a:rPr>
              <a:t>https://sp24.datastructur.es/</a:t>
            </a:r>
            <a:r>
              <a:rPr lang="en-GB" dirty="0"/>
              <a:t> </a:t>
            </a:r>
            <a:endParaRPr lang="en-SE" dirty="0"/>
          </a:p>
        </p:txBody>
      </p:sp>
    </p:spTree>
    <p:extLst>
      <p:ext uri="{BB962C8B-B14F-4D97-AF65-F5344CB8AC3E}">
        <p14:creationId xmlns:p14="http://schemas.microsoft.com/office/powerpoint/2010/main" val="1609525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82FB-8C54-9AFB-0C86-E7FA16A77AF1}"/>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0A1E4058-DDDA-5668-98A0-03A5F5C29291}"/>
              </a:ext>
            </a:extLst>
          </p:cNvPr>
          <p:cNvSpPr>
            <a:spLocks noGrp="1"/>
          </p:cNvSpPr>
          <p:nvPr>
            <p:ph idx="1"/>
          </p:nvPr>
        </p:nvSpPr>
        <p:spPr/>
        <p:txBody>
          <a:bodyPr/>
          <a:lstStyle/>
          <a:p>
            <a:endParaRPr lang="en-SE" dirty="0"/>
          </a:p>
        </p:txBody>
      </p:sp>
      <p:pic>
        <p:nvPicPr>
          <p:cNvPr id="8" name="table">
            <a:extLst>
              <a:ext uri="{FF2B5EF4-FFF2-40B4-BE49-F238E27FC236}">
                <a16:creationId xmlns:a16="http://schemas.microsoft.com/office/drawing/2014/main" id="{64DD0091-86E1-195A-721C-9ADEA3466AD7}"/>
              </a:ext>
            </a:extLst>
          </p:cNvPr>
          <p:cNvPicPr>
            <a:picLocks noChangeAspect="1"/>
          </p:cNvPicPr>
          <p:nvPr/>
        </p:nvPicPr>
        <p:blipFill>
          <a:blip r:embed="rId2"/>
          <a:stretch>
            <a:fillRect/>
          </a:stretch>
        </p:blipFill>
        <p:spPr>
          <a:xfrm>
            <a:off x="5036164" y="1990071"/>
            <a:ext cx="3394600" cy="3657360"/>
          </a:xfrm>
          <a:prstGeom prst="rect">
            <a:avLst/>
          </a:prstGeom>
        </p:spPr>
      </p:pic>
      <p:sp>
        <p:nvSpPr>
          <p:cNvPr id="9" name="Google Shape;1365;p68">
            <a:extLst>
              <a:ext uri="{FF2B5EF4-FFF2-40B4-BE49-F238E27FC236}">
                <a16:creationId xmlns:a16="http://schemas.microsoft.com/office/drawing/2014/main" id="{40AD2FE2-0C67-3FD3-D779-AF6A4194F5FC}"/>
              </a:ext>
            </a:extLst>
          </p:cNvPr>
          <p:cNvSpPr txBox="1"/>
          <p:nvPr/>
        </p:nvSpPr>
        <p:spPr>
          <a:xfrm rot="905">
            <a:off x="4669140" y="5550835"/>
            <a:ext cx="1139100" cy="4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From</a:t>
            </a:r>
            <a:endParaRPr sz="1800" b="1" dirty="0">
              <a:latin typeface="Catamaran"/>
              <a:ea typeface="Catamaran"/>
              <a:cs typeface="Catamaran"/>
              <a:sym typeface="Catamaran"/>
            </a:endParaRPr>
          </a:p>
        </p:txBody>
      </p:sp>
      <p:sp>
        <p:nvSpPr>
          <p:cNvPr id="10" name="Google Shape;1366;p68">
            <a:extLst>
              <a:ext uri="{FF2B5EF4-FFF2-40B4-BE49-F238E27FC236}">
                <a16:creationId xmlns:a16="http://schemas.microsoft.com/office/drawing/2014/main" id="{B51D8CE9-4A5C-445E-F487-C949BF0CDE94}"/>
              </a:ext>
            </a:extLst>
          </p:cNvPr>
          <p:cNvSpPr txBox="1"/>
          <p:nvPr/>
        </p:nvSpPr>
        <p:spPr>
          <a:xfrm>
            <a:off x="8356421" y="1999972"/>
            <a:ext cx="491700" cy="39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To</a:t>
            </a:r>
            <a:endParaRPr sz="1800" b="1" dirty="0">
              <a:latin typeface="Catamaran"/>
              <a:ea typeface="Catamaran"/>
              <a:cs typeface="Catamaran"/>
              <a:sym typeface="Catamaran"/>
            </a:endParaRPr>
          </a:p>
        </p:txBody>
      </p:sp>
      <p:sp>
        <p:nvSpPr>
          <p:cNvPr id="11" name="Google Shape;1183;p61">
            <a:extLst>
              <a:ext uri="{FF2B5EF4-FFF2-40B4-BE49-F238E27FC236}">
                <a16:creationId xmlns:a16="http://schemas.microsoft.com/office/drawing/2014/main" id="{F8614597-5BB4-AD12-4115-24921EBBC878}"/>
              </a:ext>
            </a:extLst>
          </p:cNvPr>
          <p:cNvSpPr/>
          <p:nvPr/>
        </p:nvSpPr>
        <p:spPr>
          <a:xfrm>
            <a:off x="73826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2" name="Google Shape;1184;p61">
            <a:extLst>
              <a:ext uri="{FF2B5EF4-FFF2-40B4-BE49-F238E27FC236}">
                <a16:creationId xmlns:a16="http://schemas.microsoft.com/office/drawing/2014/main" id="{761DDBF0-36EB-3733-1829-DBE116876465}"/>
              </a:ext>
            </a:extLst>
          </p:cNvPr>
          <p:cNvSpPr/>
          <p:nvPr/>
        </p:nvSpPr>
        <p:spPr>
          <a:xfrm>
            <a:off x="7382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3" name="Google Shape;1185;p61">
            <a:extLst>
              <a:ext uri="{FF2B5EF4-FFF2-40B4-BE49-F238E27FC236}">
                <a16:creationId xmlns:a16="http://schemas.microsoft.com/office/drawing/2014/main" id="{9C32B787-497B-5CBD-B9A1-9211D3934C3C}"/>
              </a:ext>
            </a:extLst>
          </p:cNvPr>
          <p:cNvSpPr/>
          <p:nvPr/>
        </p:nvSpPr>
        <p:spPr>
          <a:xfrm>
            <a:off x="1657090" y="3880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4" name="Google Shape;1186;p61">
            <a:extLst>
              <a:ext uri="{FF2B5EF4-FFF2-40B4-BE49-F238E27FC236}">
                <a16:creationId xmlns:a16="http://schemas.microsoft.com/office/drawing/2014/main" id="{ADBA31B0-068F-0DFD-9905-5F475A2B5ACF}"/>
              </a:ext>
            </a:extLst>
          </p:cNvPr>
          <p:cNvSpPr/>
          <p:nvPr/>
        </p:nvSpPr>
        <p:spPr>
          <a:xfrm>
            <a:off x="257591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5" name="Google Shape;1187;p61">
            <a:extLst>
              <a:ext uri="{FF2B5EF4-FFF2-40B4-BE49-F238E27FC236}">
                <a16:creationId xmlns:a16="http://schemas.microsoft.com/office/drawing/2014/main" id="{92ABB67A-7D77-92C5-B89B-747BB8E77530}"/>
              </a:ext>
            </a:extLst>
          </p:cNvPr>
          <p:cNvSpPr/>
          <p:nvPr/>
        </p:nvSpPr>
        <p:spPr>
          <a:xfrm>
            <a:off x="257591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6" name="Google Shape;1188;p61">
            <a:extLst>
              <a:ext uri="{FF2B5EF4-FFF2-40B4-BE49-F238E27FC236}">
                <a16:creationId xmlns:a16="http://schemas.microsoft.com/office/drawing/2014/main" id="{8C580FD6-978C-C7AF-67CC-2C93BA0DC46E}"/>
              </a:ext>
            </a:extLst>
          </p:cNvPr>
          <p:cNvSpPr/>
          <p:nvPr/>
        </p:nvSpPr>
        <p:spPr>
          <a:xfrm>
            <a:off x="1657090" y="25091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7" name="Google Shape;1189;p61">
            <a:extLst>
              <a:ext uri="{FF2B5EF4-FFF2-40B4-BE49-F238E27FC236}">
                <a16:creationId xmlns:a16="http://schemas.microsoft.com/office/drawing/2014/main" id="{3F9DEFE6-6E59-9120-B272-795058C595A0}"/>
              </a:ext>
            </a:extLst>
          </p:cNvPr>
          <p:cNvSpPr/>
          <p:nvPr/>
        </p:nvSpPr>
        <p:spPr>
          <a:xfrm>
            <a:off x="36768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18" name="Google Shape;1190;p61">
            <a:extLst>
              <a:ext uri="{FF2B5EF4-FFF2-40B4-BE49-F238E27FC236}">
                <a16:creationId xmlns:a16="http://schemas.microsoft.com/office/drawing/2014/main" id="{72D54206-8B2B-DCD5-E7F0-401705E67D94}"/>
              </a:ext>
            </a:extLst>
          </p:cNvPr>
          <p:cNvCxnSpPr>
            <a:endCxn id="12" idx="4"/>
          </p:cNvCxnSpPr>
          <p:nvPr/>
        </p:nvCxnSpPr>
        <p:spPr>
          <a:xfrm rot="10800000">
            <a:off x="1040215" y="371692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19" name="Google Shape;1191;p61">
            <a:extLst>
              <a:ext uri="{FF2B5EF4-FFF2-40B4-BE49-F238E27FC236}">
                <a16:creationId xmlns:a16="http://schemas.microsoft.com/office/drawing/2014/main" id="{14E262BE-36A9-51D4-1D99-A03CE8741D2E}"/>
              </a:ext>
            </a:extLst>
          </p:cNvPr>
          <p:cNvCxnSpPr>
            <a:stCxn id="11" idx="7"/>
            <a:endCxn id="13" idx="3"/>
          </p:cNvCxnSpPr>
          <p:nvPr/>
        </p:nvCxnSpPr>
        <p:spPr>
          <a:xfrm rot="10800000" flipH="1">
            <a:off x="1253726" y="439548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0" name="Google Shape;1192;p61">
            <a:extLst>
              <a:ext uri="{FF2B5EF4-FFF2-40B4-BE49-F238E27FC236}">
                <a16:creationId xmlns:a16="http://schemas.microsoft.com/office/drawing/2014/main" id="{AE27ED5F-F427-0B0B-9B25-D5480EE4DF38}"/>
              </a:ext>
            </a:extLst>
          </p:cNvPr>
          <p:cNvCxnSpPr>
            <a:stCxn id="13" idx="1"/>
            <a:endCxn id="12" idx="5"/>
          </p:cNvCxnSpPr>
          <p:nvPr/>
        </p:nvCxnSpPr>
        <p:spPr>
          <a:xfrm rot="10800000">
            <a:off x="1253829"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1" name="Google Shape;1193;p61">
            <a:extLst>
              <a:ext uri="{FF2B5EF4-FFF2-40B4-BE49-F238E27FC236}">
                <a16:creationId xmlns:a16="http://schemas.microsoft.com/office/drawing/2014/main" id="{7B9FB639-E458-950A-64B5-EF6879D28ACC}"/>
              </a:ext>
            </a:extLst>
          </p:cNvPr>
          <p:cNvCxnSpPr>
            <a:stCxn id="12" idx="7"/>
            <a:endCxn id="16" idx="2"/>
          </p:cNvCxnSpPr>
          <p:nvPr/>
        </p:nvCxnSpPr>
        <p:spPr>
          <a:xfrm rot="10800000" flipH="1">
            <a:off x="1253726" y="281116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2" name="Google Shape;1194;p61">
            <a:extLst>
              <a:ext uri="{FF2B5EF4-FFF2-40B4-BE49-F238E27FC236}">
                <a16:creationId xmlns:a16="http://schemas.microsoft.com/office/drawing/2014/main" id="{72884723-D55D-ED25-60A4-D126E41657FE}"/>
              </a:ext>
            </a:extLst>
          </p:cNvPr>
          <p:cNvCxnSpPr>
            <a:stCxn id="13" idx="7"/>
            <a:endCxn id="15" idx="3"/>
          </p:cNvCxnSpPr>
          <p:nvPr/>
        </p:nvCxnSpPr>
        <p:spPr>
          <a:xfrm rot="10800000" flipH="1">
            <a:off x="2172551"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3" name="Google Shape;1195;p61">
            <a:extLst>
              <a:ext uri="{FF2B5EF4-FFF2-40B4-BE49-F238E27FC236}">
                <a16:creationId xmlns:a16="http://schemas.microsoft.com/office/drawing/2014/main" id="{04B39202-A1C3-1270-F0A0-B1387D9C6907}"/>
              </a:ext>
            </a:extLst>
          </p:cNvPr>
          <p:cNvCxnSpPr>
            <a:stCxn id="13" idx="5"/>
            <a:endCxn id="14" idx="1"/>
          </p:cNvCxnSpPr>
          <p:nvPr/>
        </p:nvCxnSpPr>
        <p:spPr>
          <a:xfrm>
            <a:off x="2172551" y="439553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4" name="Google Shape;1196;p61">
            <a:extLst>
              <a:ext uri="{FF2B5EF4-FFF2-40B4-BE49-F238E27FC236}">
                <a16:creationId xmlns:a16="http://schemas.microsoft.com/office/drawing/2014/main" id="{BFF23968-9675-1CAE-E883-7AD1976E8F40}"/>
              </a:ext>
            </a:extLst>
          </p:cNvPr>
          <p:cNvCxnSpPr>
            <a:stCxn id="14" idx="0"/>
            <a:endCxn id="15" idx="4"/>
          </p:cNvCxnSpPr>
          <p:nvPr/>
        </p:nvCxnSpPr>
        <p:spPr>
          <a:xfrm rot="10800000">
            <a:off x="2877865" y="371694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5" name="Google Shape;1197;p61">
            <a:extLst>
              <a:ext uri="{FF2B5EF4-FFF2-40B4-BE49-F238E27FC236}">
                <a16:creationId xmlns:a16="http://schemas.microsoft.com/office/drawing/2014/main" id="{F14226F5-A0A8-B870-401E-D1EAE19681E6}"/>
              </a:ext>
            </a:extLst>
          </p:cNvPr>
          <p:cNvCxnSpPr>
            <a:stCxn id="16" idx="6"/>
            <a:endCxn id="15" idx="1"/>
          </p:cNvCxnSpPr>
          <p:nvPr/>
        </p:nvCxnSpPr>
        <p:spPr>
          <a:xfrm>
            <a:off x="2260990" y="281107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6" name="Google Shape;1198;p61">
            <a:extLst>
              <a:ext uri="{FF2B5EF4-FFF2-40B4-BE49-F238E27FC236}">
                <a16:creationId xmlns:a16="http://schemas.microsoft.com/office/drawing/2014/main" id="{F8D1D72F-CB5D-D418-E28F-D521E1559807}"/>
              </a:ext>
            </a:extLst>
          </p:cNvPr>
          <p:cNvCxnSpPr>
            <a:stCxn id="17" idx="2"/>
            <a:endCxn id="15" idx="6"/>
          </p:cNvCxnSpPr>
          <p:nvPr/>
        </p:nvCxnSpPr>
        <p:spPr>
          <a:xfrm rot="10800000">
            <a:off x="3179765" y="3414971"/>
            <a:ext cx="4971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87929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2A4-1884-D179-B737-7CD543EBEC4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CA45E3BF-219C-2AF5-0D71-3EBBE1C5E7E3}"/>
              </a:ext>
            </a:extLst>
          </p:cNvPr>
          <p:cNvSpPr>
            <a:spLocks noGrp="1"/>
          </p:cNvSpPr>
          <p:nvPr>
            <p:ph idx="1"/>
          </p:nvPr>
        </p:nvSpPr>
        <p:spPr/>
        <p:txBody>
          <a:bodyPr/>
          <a:lstStyle/>
          <a:p>
            <a:endParaRPr lang="en-SE"/>
          </a:p>
        </p:txBody>
      </p:sp>
      <p:sp>
        <p:nvSpPr>
          <p:cNvPr id="34" name="Google Shape;1183;p61">
            <a:extLst>
              <a:ext uri="{FF2B5EF4-FFF2-40B4-BE49-F238E27FC236}">
                <a16:creationId xmlns:a16="http://schemas.microsoft.com/office/drawing/2014/main" id="{6C6A0564-4035-9F13-E1A7-A76251D81561}"/>
              </a:ext>
            </a:extLst>
          </p:cNvPr>
          <p:cNvSpPr/>
          <p:nvPr/>
        </p:nvSpPr>
        <p:spPr>
          <a:xfrm>
            <a:off x="115407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5" name="Google Shape;1184;p61">
            <a:extLst>
              <a:ext uri="{FF2B5EF4-FFF2-40B4-BE49-F238E27FC236}">
                <a16:creationId xmlns:a16="http://schemas.microsoft.com/office/drawing/2014/main" id="{249B3B2C-DD8E-D7D9-76D3-A2E6D941EB9F}"/>
              </a:ext>
            </a:extLst>
          </p:cNvPr>
          <p:cNvSpPr/>
          <p:nvPr/>
        </p:nvSpPr>
        <p:spPr>
          <a:xfrm>
            <a:off x="11540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6" name="Google Shape;1185;p61">
            <a:extLst>
              <a:ext uri="{FF2B5EF4-FFF2-40B4-BE49-F238E27FC236}">
                <a16:creationId xmlns:a16="http://schemas.microsoft.com/office/drawing/2014/main" id="{7823B6B1-436A-834C-AA27-DCE186052DD3}"/>
              </a:ext>
            </a:extLst>
          </p:cNvPr>
          <p:cNvSpPr/>
          <p:nvPr/>
        </p:nvSpPr>
        <p:spPr>
          <a:xfrm>
            <a:off x="2072899" y="389410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7" name="Google Shape;1186;p61">
            <a:extLst>
              <a:ext uri="{FF2B5EF4-FFF2-40B4-BE49-F238E27FC236}">
                <a16:creationId xmlns:a16="http://schemas.microsoft.com/office/drawing/2014/main" id="{753E1233-2A6C-67D7-AA57-ED3A78448DCA}"/>
              </a:ext>
            </a:extLst>
          </p:cNvPr>
          <p:cNvSpPr/>
          <p:nvPr/>
        </p:nvSpPr>
        <p:spPr>
          <a:xfrm>
            <a:off x="299172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8" name="Google Shape;1187;p61">
            <a:extLst>
              <a:ext uri="{FF2B5EF4-FFF2-40B4-BE49-F238E27FC236}">
                <a16:creationId xmlns:a16="http://schemas.microsoft.com/office/drawing/2014/main" id="{870A4BFD-C49B-C76C-A488-E2C6CCA2F3EB}"/>
              </a:ext>
            </a:extLst>
          </p:cNvPr>
          <p:cNvSpPr/>
          <p:nvPr/>
        </p:nvSpPr>
        <p:spPr>
          <a:xfrm>
            <a:off x="299172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9" name="Google Shape;1188;p61">
            <a:extLst>
              <a:ext uri="{FF2B5EF4-FFF2-40B4-BE49-F238E27FC236}">
                <a16:creationId xmlns:a16="http://schemas.microsoft.com/office/drawing/2014/main" id="{6128191E-5EF6-CE1C-1519-8A57A6DB88D9}"/>
              </a:ext>
            </a:extLst>
          </p:cNvPr>
          <p:cNvSpPr/>
          <p:nvPr/>
        </p:nvSpPr>
        <p:spPr>
          <a:xfrm>
            <a:off x="2072899" y="25231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0" name="Google Shape;1189;p61">
            <a:extLst>
              <a:ext uri="{FF2B5EF4-FFF2-40B4-BE49-F238E27FC236}">
                <a16:creationId xmlns:a16="http://schemas.microsoft.com/office/drawing/2014/main" id="{36E2192C-EA8D-5928-C1A9-D4C8E480226B}"/>
              </a:ext>
            </a:extLst>
          </p:cNvPr>
          <p:cNvSpPr/>
          <p:nvPr/>
        </p:nvSpPr>
        <p:spPr>
          <a:xfrm>
            <a:off x="40926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1" name="Google Shape;1190;p61">
            <a:extLst>
              <a:ext uri="{FF2B5EF4-FFF2-40B4-BE49-F238E27FC236}">
                <a16:creationId xmlns:a16="http://schemas.microsoft.com/office/drawing/2014/main" id="{CED6A040-581A-F4ED-E21B-DC2D76A9C7BB}"/>
              </a:ext>
            </a:extLst>
          </p:cNvPr>
          <p:cNvCxnSpPr>
            <a:endCxn id="35" idx="4"/>
          </p:cNvCxnSpPr>
          <p:nvPr/>
        </p:nvCxnSpPr>
        <p:spPr>
          <a:xfrm rot="10800000">
            <a:off x="1456024" y="3730950"/>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2" name="Google Shape;1191;p61">
            <a:extLst>
              <a:ext uri="{FF2B5EF4-FFF2-40B4-BE49-F238E27FC236}">
                <a16:creationId xmlns:a16="http://schemas.microsoft.com/office/drawing/2014/main" id="{7CABA0FC-9935-4C2C-9636-BEF19B7D55F6}"/>
              </a:ext>
            </a:extLst>
          </p:cNvPr>
          <p:cNvCxnSpPr>
            <a:stCxn id="34" idx="7"/>
            <a:endCxn id="36" idx="3"/>
          </p:cNvCxnSpPr>
          <p:nvPr/>
        </p:nvCxnSpPr>
        <p:spPr>
          <a:xfrm rot="10800000" flipH="1">
            <a:off x="1669535" y="4409514"/>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3" name="Google Shape;1192;p61">
            <a:extLst>
              <a:ext uri="{FF2B5EF4-FFF2-40B4-BE49-F238E27FC236}">
                <a16:creationId xmlns:a16="http://schemas.microsoft.com/office/drawing/2014/main" id="{D71CDF26-E12E-AD3F-0133-80C09242F10E}"/>
              </a:ext>
            </a:extLst>
          </p:cNvPr>
          <p:cNvCxnSpPr>
            <a:stCxn id="36" idx="1"/>
            <a:endCxn id="35" idx="5"/>
          </p:cNvCxnSpPr>
          <p:nvPr/>
        </p:nvCxnSpPr>
        <p:spPr>
          <a:xfrm rot="10800000">
            <a:off x="1669638"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4" name="Google Shape;1193;p61">
            <a:extLst>
              <a:ext uri="{FF2B5EF4-FFF2-40B4-BE49-F238E27FC236}">
                <a16:creationId xmlns:a16="http://schemas.microsoft.com/office/drawing/2014/main" id="{F48C181A-E68F-D981-BC70-619940661804}"/>
              </a:ext>
            </a:extLst>
          </p:cNvPr>
          <p:cNvCxnSpPr>
            <a:stCxn id="35" idx="7"/>
            <a:endCxn id="39" idx="2"/>
          </p:cNvCxnSpPr>
          <p:nvPr/>
        </p:nvCxnSpPr>
        <p:spPr>
          <a:xfrm rot="10800000" flipH="1">
            <a:off x="1669535" y="2825189"/>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5" name="Google Shape;1194;p61">
            <a:extLst>
              <a:ext uri="{FF2B5EF4-FFF2-40B4-BE49-F238E27FC236}">
                <a16:creationId xmlns:a16="http://schemas.microsoft.com/office/drawing/2014/main" id="{255D5732-F35A-597A-0795-99C41E679F31}"/>
              </a:ext>
            </a:extLst>
          </p:cNvPr>
          <p:cNvCxnSpPr>
            <a:stCxn id="36" idx="7"/>
            <a:endCxn id="38" idx="3"/>
          </p:cNvCxnSpPr>
          <p:nvPr/>
        </p:nvCxnSpPr>
        <p:spPr>
          <a:xfrm rot="10800000" flipH="1">
            <a:off x="2588360"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6" name="Google Shape;1195;p61">
            <a:extLst>
              <a:ext uri="{FF2B5EF4-FFF2-40B4-BE49-F238E27FC236}">
                <a16:creationId xmlns:a16="http://schemas.microsoft.com/office/drawing/2014/main" id="{078E5540-D304-6135-0EB3-D457169C2154}"/>
              </a:ext>
            </a:extLst>
          </p:cNvPr>
          <p:cNvCxnSpPr>
            <a:stCxn id="36" idx="5"/>
            <a:endCxn id="37" idx="1"/>
          </p:cNvCxnSpPr>
          <p:nvPr/>
        </p:nvCxnSpPr>
        <p:spPr>
          <a:xfrm>
            <a:off x="2588360" y="4409561"/>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7" name="Google Shape;1196;p61">
            <a:extLst>
              <a:ext uri="{FF2B5EF4-FFF2-40B4-BE49-F238E27FC236}">
                <a16:creationId xmlns:a16="http://schemas.microsoft.com/office/drawing/2014/main" id="{3EE25F9C-85E8-128E-1444-1EF1FD368955}"/>
              </a:ext>
            </a:extLst>
          </p:cNvPr>
          <p:cNvCxnSpPr>
            <a:stCxn id="37" idx="0"/>
            <a:endCxn id="38" idx="4"/>
          </p:cNvCxnSpPr>
          <p:nvPr/>
        </p:nvCxnSpPr>
        <p:spPr>
          <a:xfrm rot="10800000">
            <a:off x="3293674" y="3730975"/>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8" name="Google Shape;1197;p61">
            <a:extLst>
              <a:ext uri="{FF2B5EF4-FFF2-40B4-BE49-F238E27FC236}">
                <a16:creationId xmlns:a16="http://schemas.microsoft.com/office/drawing/2014/main" id="{0ECBF4C9-0FB6-75E1-0E8D-93CB33F6427D}"/>
              </a:ext>
            </a:extLst>
          </p:cNvPr>
          <p:cNvCxnSpPr>
            <a:stCxn id="39" idx="6"/>
            <a:endCxn id="38" idx="1"/>
          </p:cNvCxnSpPr>
          <p:nvPr/>
        </p:nvCxnSpPr>
        <p:spPr>
          <a:xfrm>
            <a:off x="2676799" y="282510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9" name="Google Shape;1198;p61">
            <a:extLst>
              <a:ext uri="{FF2B5EF4-FFF2-40B4-BE49-F238E27FC236}">
                <a16:creationId xmlns:a16="http://schemas.microsoft.com/office/drawing/2014/main" id="{BF6D4F80-5DF6-A20B-86D1-BB9A8E6E612D}"/>
              </a:ext>
            </a:extLst>
          </p:cNvPr>
          <p:cNvCxnSpPr>
            <a:stCxn id="40" idx="2"/>
            <a:endCxn id="38" idx="6"/>
          </p:cNvCxnSpPr>
          <p:nvPr/>
        </p:nvCxnSpPr>
        <p:spPr>
          <a:xfrm rot="10800000">
            <a:off x="3595574" y="3429000"/>
            <a:ext cx="497100" cy="0"/>
          </a:xfrm>
          <a:prstGeom prst="straightConnector1">
            <a:avLst/>
          </a:prstGeom>
          <a:noFill/>
          <a:ln w="9525" cap="flat" cmpd="sng">
            <a:solidFill>
              <a:srgbClr val="888888"/>
            </a:solidFill>
            <a:prstDash val="solid"/>
            <a:round/>
            <a:headEnd type="none" w="med" len="med"/>
            <a:tailEnd type="triangle" w="med" len="med"/>
          </a:ln>
        </p:spPr>
      </p:cxnSp>
      <p:pic>
        <p:nvPicPr>
          <p:cNvPr id="50" name="table">
            <a:extLst>
              <a:ext uri="{FF2B5EF4-FFF2-40B4-BE49-F238E27FC236}">
                <a16:creationId xmlns:a16="http://schemas.microsoft.com/office/drawing/2014/main" id="{A4D73CB0-E8C9-3A99-3721-858AB0BBDFEB}"/>
              </a:ext>
            </a:extLst>
          </p:cNvPr>
          <p:cNvPicPr>
            <a:picLocks noChangeAspect="1"/>
          </p:cNvPicPr>
          <p:nvPr/>
        </p:nvPicPr>
        <p:blipFill>
          <a:blip r:embed="rId2"/>
          <a:stretch>
            <a:fillRect/>
          </a:stretch>
        </p:blipFill>
        <p:spPr>
          <a:xfrm>
            <a:off x="6003555" y="1996312"/>
            <a:ext cx="497100" cy="3371025"/>
          </a:xfrm>
          <a:prstGeom prst="rect">
            <a:avLst/>
          </a:prstGeom>
        </p:spPr>
      </p:pic>
      <p:sp>
        <p:nvSpPr>
          <p:cNvPr id="51" name="Google Shape;1513;p74">
            <a:extLst>
              <a:ext uri="{FF2B5EF4-FFF2-40B4-BE49-F238E27FC236}">
                <a16:creationId xmlns:a16="http://schemas.microsoft.com/office/drawing/2014/main" id="{796EE915-00CA-ABED-D733-6250985901F0}"/>
              </a:ext>
            </a:extLst>
          </p:cNvPr>
          <p:cNvSpPr txBox="1"/>
          <p:nvPr/>
        </p:nvSpPr>
        <p:spPr>
          <a:xfrm>
            <a:off x="6842655" y="2021037"/>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D</a:t>
            </a:r>
            <a:endParaRPr>
              <a:latin typeface="Catamaran"/>
              <a:ea typeface="Catamaran"/>
              <a:cs typeface="Catamaran"/>
              <a:sym typeface="Catamaran"/>
            </a:endParaRPr>
          </a:p>
        </p:txBody>
      </p:sp>
      <p:sp>
        <p:nvSpPr>
          <p:cNvPr id="52" name="Google Shape;1514;p74">
            <a:extLst>
              <a:ext uri="{FF2B5EF4-FFF2-40B4-BE49-F238E27FC236}">
                <a16:creationId xmlns:a16="http://schemas.microsoft.com/office/drawing/2014/main" id="{FD1120E7-948E-59AE-E0C8-6BA6ACDE03BD}"/>
              </a:ext>
            </a:extLst>
          </p:cNvPr>
          <p:cNvSpPr txBox="1"/>
          <p:nvPr/>
        </p:nvSpPr>
        <p:spPr>
          <a:xfrm>
            <a:off x="6842655" y="2503700"/>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C</a:t>
            </a:r>
            <a:endParaRPr>
              <a:latin typeface="Catamaran"/>
              <a:ea typeface="Catamaran"/>
              <a:cs typeface="Catamaran"/>
              <a:sym typeface="Catamaran"/>
            </a:endParaRPr>
          </a:p>
        </p:txBody>
      </p:sp>
      <p:sp>
        <p:nvSpPr>
          <p:cNvPr id="53" name="Google Shape;1515;p74">
            <a:extLst>
              <a:ext uri="{FF2B5EF4-FFF2-40B4-BE49-F238E27FC236}">
                <a16:creationId xmlns:a16="http://schemas.microsoft.com/office/drawing/2014/main" id="{B182B0FA-BE06-A51A-7004-0809BB86D93D}"/>
              </a:ext>
            </a:extLst>
          </p:cNvPr>
          <p:cNvSpPr txBox="1"/>
          <p:nvPr/>
        </p:nvSpPr>
        <p:spPr>
          <a:xfrm>
            <a:off x="6842655" y="29863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4" name="Google Shape;1516;p74">
            <a:extLst>
              <a:ext uri="{FF2B5EF4-FFF2-40B4-BE49-F238E27FC236}">
                <a16:creationId xmlns:a16="http://schemas.microsoft.com/office/drawing/2014/main" id="{23C0959B-B367-B4C6-201A-1D057ECC7449}"/>
              </a:ext>
            </a:extLst>
          </p:cNvPr>
          <p:cNvSpPr txBox="1"/>
          <p:nvPr/>
        </p:nvSpPr>
        <p:spPr>
          <a:xfrm>
            <a:off x="6842655" y="3481737"/>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F,   E</a:t>
            </a:r>
            <a:endParaRPr>
              <a:latin typeface="Catamaran"/>
              <a:ea typeface="Catamaran"/>
              <a:cs typeface="Catamaran"/>
              <a:sym typeface="Catamaran"/>
            </a:endParaRPr>
          </a:p>
        </p:txBody>
      </p:sp>
      <p:sp>
        <p:nvSpPr>
          <p:cNvPr id="55" name="Google Shape;1517;p74">
            <a:extLst>
              <a:ext uri="{FF2B5EF4-FFF2-40B4-BE49-F238E27FC236}">
                <a16:creationId xmlns:a16="http://schemas.microsoft.com/office/drawing/2014/main" id="{C1A374BB-160F-A9FF-4646-5DF225736802}"/>
              </a:ext>
            </a:extLst>
          </p:cNvPr>
          <p:cNvSpPr txBox="1"/>
          <p:nvPr/>
        </p:nvSpPr>
        <p:spPr>
          <a:xfrm>
            <a:off x="6842655" y="39770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6" name="Google Shape;1518;p74">
            <a:extLst>
              <a:ext uri="{FF2B5EF4-FFF2-40B4-BE49-F238E27FC236}">
                <a16:creationId xmlns:a16="http://schemas.microsoft.com/office/drawing/2014/main" id="{0B891D8E-2CCD-9E11-F173-1AFABFF93E90}"/>
              </a:ext>
            </a:extLst>
          </p:cNvPr>
          <p:cNvSpPr txBox="1"/>
          <p:nvPr/>
        </p:nvSpPr>
        <p:spPr>
          <a:xfrm>
            <a:off x="6842655" y="494243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cxnSp>
        <p:nvCxnSpPr>
          <p:cNvPr id="57" name="Google Shape;1519;p74">
            <a:extLst>
              <a:ext uri="{FF2B5EF4-FFF2-40B4-BE49-F238E27FC236}">
                <a16:creationId xmlns:a16="http://schemas.microsoft.com/office/drawing/2014/main" id="{B84B79A6-147B-72EB-3AC3-0FAAC9292D36}"/>
              </a:ext>
            </a:extLst>
          </p:cNvPr>
          <p:cNvCxnSpPr/>
          <p:nvPr/>
        </p:nvCxnSpPr>
        <p:spPr>
          <a:xfrm>
            <a:off x="6424455" y="22211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1520;p74">
            <a:extLst>
              <a:ext uri="{FF2B5EF4-FFF2-40B4-BE49-F238E27FC236}">
                <a16:creationId xmlns:a16="http://schemas.microsoft.com/office/drawing/2014/main" id="{A6DA48A8-7081-C386-309C-A33508C31C0E}"/>
              </a:ext>
            </a:extLst>
          </p:cNvPr>
          <p:cNvCxnSpPr/>
          <p:nvPr/>
        </p:nvCxnSpPr>
        <p:spPr>
          <a:xfrm>
            <a:off x="6424455" y="2703812"/>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1521;p74">
            <a:extLst>
              <a:ext uri="{FF2B5EF4-FFF2-40B4-BE49-F238E27FC236}">
                <a16:creationId xmlns:a16="http://schemas.microsoft.com/office/drawing/2014/main" id="{FF111CEA-C890-2E8F-77C6-2A927C8CF2E1}"/>
              </a:ext>
            </a:extLst>
          </p:cNvPr>
          <p:cNvCxnSpPr/>
          <p:nvPr/>
        </p:nvCxnSpPr>
        <p:spPr>
          <a:xfrm>
            <a:off x="6424455" y="31864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1522;p74">
            <a:extLst>
              <a:ext uri="{FF2B5EF4-FFF2-40B4-BE49-F238E27FC236}">
                <a16:creationId xmlns:a16="http://schemas.microsoft.com/office/drawing/2014/main" id="{ED94952E-8D13-1F6B-B31C-C8DAE9EFAD16}"/>
              </a:ext>
            </a:extLst>
          </p:cNvPr>
          <p:cNvCxnSpPr/>
          <p:nvPr/>
        </p:nvCxnSpPr>
        <p:spPr>
          <a:xfrm>
            <a:off x="6424455" y="36818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1523;p74">
            <a:extLst>
              <a:ext uri="{FF2B5EF4-FFF2-40B4-BE49-F238E27FC236}">
                <a16:creationId xmlns:a16="http://schemas.microsoft.com/office/drawing/2014/main" id="{7D61B4E6-F41F-222E-ADF7-8F897DEC0BB0}"/>
              </a:ext>
            </a:extLst>
          </p:cNvPr>
          <p:cNvCxnSpPr/>
          <p:nvPr/>
        </p:nvCxnSpPr>
        <p:spPr>
          <a:xfrm>
            <a:off x="6424455" y="41771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1524;p74">
            <a:extLst>
              <a:ext uri="{FF2B5EF4-FFF2-40B4-BE49-F238E27FC236}">
                <a16:creationId xmlns:a16="http://schemas.microsoft.com/office/drawing/2014/main" id="{34F82780-BCD0-A943-8352-68BF9BB57248}"/>
              </a:ext>
            </a:extLst>
          </p:cNvPr>
          <p:cNvCxnSpPr/>
          <p:nvPr/>
        </p:nvCxnSpPr>
        <p:spPr>
          <a:xfrm>
            <a:off x="6424455" y="5142537"/>
            <a:ext cx="3420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245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FA0E-4A32-953D-622A-7B5CCE0A9C96}"/>
              </a:ext>
            </a:extLst>
          </p:cNvPr>
          <p:cNvSpPr>
            <a:spLocks noGrp="1"/>
          </p:cNvSpPr>
          <p:nvPr>
            <p:ph type="title"/>
          </p:nvPr>
        </p:nvSpPr>
        <p:spPr/>
        <p:txBody>
          <a:bodyPr/>
          <a:lstStyle/>
          <a:p>
            <a:r>
              <a:rPr lang="en-GB" dirty="0"/>
              <a:t>Quiz 2</a:t>
            </a:r>
            <a:endParaRPr lang="en-SE" dirty="0"/>
          </a:p>
        </p:txBody>
      </p:sp>
      <p:sp>
        <p:nvSpPr>
          <p:cNvPr id="3" name="Content Placeholder 2">
            <a:extLst>
              <a:ext uri="{FF2B5EF4-FFF2-40B4-BE49-F238E27FC236}">
                <a16:creationId xmlns:a16="http://schemas.microsoft.com/office/drawing/2014/main" id="{93E9639A-0517-B3D7-39F2-D76788E013A3}"/>
              </a:ext>
            </a:extLst>
          </p:cNvPr>
          <p:cNvSpPr>
            <a:spLocks noGrp="1"/>
          </p:cNvSpPr>
          <p:nvPr>
            <p:ph idx="1"/>
          </p:nvPr>
        </p:nvSpPr>
        <p:spPr/>
        <p:txBody>
          <a:bodyPr/>
          <a:lstStyle/>
          <a:p>
            <a:r>
              <a:rPr lang="en-GB" sz="2400" dirty="0"/>
              <a:t>Write out the adjacency matrix and adjacency list for the undirected graph. </a:t>
            </a:r>
            <a:endParaRPr lang="en-SE" sz="2400" dirty="0"/>
          </a:p>
        </p:txBody>
      </p:sp>
      <p:sp>
        <p:nvSpPr>
          <p:cNvPr id="20" name="Google Shape;1372;p69">
            <a:extLst>
              <a:ext uri="{FF2B5EF4-FFF2-40B4-BE49-F238E27FC236}">
                <a16:creationId xmlns:a16="http://schemas.microsoft.com/office/drawing/2014/main" id="{640F5BEF-8A7C-604D-DC75-E7FDBF146CE0}"/>
              </a:ext>
            </a:extLst>
          </p:cNvPr>
          <p:cNvSpPr/>
          <p:nvPr/>
        </p:nvSpPr>
        <p:spPr>
          <a:xfrm>
            <a:off x="310269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373;p69">
            <a:extLst>
              <a:ext uri="{FF2B5EF4-FFF2-40B4-BE49-F238E27FC236}">
                <a16:creationId xmlns:a16="http://schemas.microsoft.com/office/drawing/2014/main" id="{2E693EA5-942F-8A01-78A4-866A88E62F24}"/>
              </a:ext>
            </a:extLst>
          </p:cNvPr>
          <p:cNvSpPr/>
          <p:nvPr/>
        </p:nvSpPr>
        <p:spPr>
          <a:xfrm>
            <a:off x="31026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374;p69">
            <a:extLst>
              <a:ext uri="{FF2B5EF4-FFF2-40B4-BE49-F238E27FC236}">
                <a16:creationId xmlns:a16="http://schemas.microsoft.com/office/drawing/2014/main" id="{B62DBA6F-F0E5-D2C6-CF7F-3D5DEF866E2D}"/>
              </a:ext>
            </a:extLst>
          </p:cNvPr>
          <p:cNvSpPr/>
          <p:nvPr/>
        </p:nvSpPr>
        <p:spPr>
          <a:xfrm>
            <a:off x="4021524" y="41036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375;p69">
            <a:extLst>
              <a:ext uri="{FF2B5EF4-FFF2-40B4-BE49-F238E27FC236}">
                <a16:creationId xmlns:a16="http://schemas.microsoft.com/office/drawing/2014/main" id="{5919F6D1-97A3-9DF6-CD14-FB83A2885412}"/>
              </a:ext>
            </a:extLst>
          </p:cNvPr>
          <p:cNvSpPr/>
          <p:nvPr/>
        </p:nvSpPr>
        <p:spPr>
          <a:xfrm>
            <a:off x="494034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376;p69">
            <a:extLst>
              <a:ext uri="{FF2B5EF4-FFF2-40B4-BE49-F238E27FC236}">
                <a16:creationId xmlns:a16="http://schemas.microsoft.com/office/drawing/2014/main" id="{E1CE7574-3962-BF87-FA7B-DF31F29474AE}"/>
              </a:ext>
            </a:extLst>
          </p:cNvPr>
          <p:cNvSpPr/>
          <p:nvPr/>
        </p:nvSpPr>
        <p:spPr>
          <a:xfrm>
            <a:off x="494034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377;p69">
            <a:extLst>
              <a:ext uri="{FF2B5EF4-FFF2-40B4-BE49-F238E27FC236}">
                <a16:creationId xmlns:a16="http://schemas.microsoft.com/office/drawing/2014/main" id="{6CDFDA42-4AB4-2828-B022-3DA742B9EC21}"/>
              </a:ext>
            </a:extLst>
          </p:cNvPr>
          <p:cNvSpPr/>
          <p:nvPr/>
        </p:nvSpPr>
        <p:spPr>
          <a:xfrm>
            <a:off x="4021524" y="27327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378;p69">
            <a:extLst>
              <a:ext uri="{FF2B5EF4-FFF2-40B4-BE49-F238E27FC236}">
                <a16:creationId xmlns:a16="http://schemas.microsoft.com/office/drawing/2014/main" id="{244AE6AE-21A6-1D30-655E-EC870DF4BF8A}"/>
              </a:ext>
            </a:extLst>
          </p:cNvPr>
          <p:cNvSpPr/>
          <p:nvPr/>
        </p:nvSpPr>
        <p:spPr>
          <a:xfrm>
            <a:off x="60412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379;p69">
            <a:extLst>
              <a:ext uri="{FF2B5EF4-FFF2-40B4-BE49-F238E27FC236}">
                <a16:creationId xmlns:a16="http://schemas.microsoft.com/office/drawing/2014/main" id="{276C80A5-044D-AF3E-EDF4-F1DF0604F1DC}"/>
              </a:ext>
            </a:extLst>
          </p:cNvPr>
          <p:cNvCxnSpPr>
            <a:endCxn id="21" idx="4"/>
          </p:cNvCxnSpPr>
          <p:nvPr/>
        </p:nvCxnSpPr>
        <p:spPr>
          <a:xfrm rot="10800000">
            <a:off x="3404649" y="394052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28" name="Google Shape;1380;p69">
            <a:extLst>
              <a:ext uri="{FF2B5EF4-FFF2-40B4-BE49-F238E27FC236}">
                <a16:creationId xmlns:a16="http://schemas.microsoft.com/office/drawing/2014/main" id="{11A80E73-2ADE-41A7-093F-846A725D85BB}"/>
              </a:ext>
            </a:extLst>
          </p:cNvPr>
          <p:cNvCxnSpPr>
            <a:stCxn id="20" idx="7"/>
            <a:endCxn id="22" idx="3"/>
          </p:cNvCxnSpPr>
          <p:nvPr/>
        </p:nvCxnSpPr>
        <p:spPr>
          <a:xfrm rot="10800000" flipH="1">
            <a:off x="3618160" y="461909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29" name="Google Shape;1381;p69">
            <a:extLst>
              <a:ext uri="{FF2B5EF4-FFF2-40B4-BE49-F238E27FC236}">
                <a16:creationId xmlns:a16="http://schemas.microsoft.com/office/drawing/2014/main" id="{C0A76BF0-0E9F-3C44-8208-817926E39203}"/>
              </a:ext>
            </a:extLst>
          </p:cNvPr>
          <p:cNvCxnSpPr>
            <a:stCxn id="22" idx="1"/>
            <a:endCxn id="21" idx="5"/>
          </p:cNvCxnSpPr>
          <p:nvPr/>
        </p:nvCxnSpPr>
        <p:spPr>
          <a:xfrm rot="10800000">
            <a:off x="3618263"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0" name="Google Shape;1382;p69">
            <a:extLst>
              <a:ext uri="{FF2B5EF4-FFF2-40B4-BE49-F238E27FC236}">
                <a16:creationId xmlns:a16="http://schemas.microsoft.com/office/drawing/2014/main" id="{7B618DA3-6CDB-C8BC-E90E-3D3E03D2480A}"/>
              </a:ext>
            </a:extLst>
          </p:cNvPr>
          <p:cNvCxnSpPr>
            <a:stCxn id="21" idx="7"/>
            <a:endCxn id="25" idx="2"/>
          </p:cNvCxnSpPr>
          <p:nvPr/>
        </p:nvCxnSpPr>
        <p:spPr>
          <a:xfrm rot="10800000" flipH="1">
            <a:off x="3618160" y="303476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1" name="Google Shape;1383;p69">
            <a:extLst>
              <a:ext uri="{FF2B5EF4-FFF2-40B4-BE49-F238E27FC236}">
                <a16:creationId xmlns:a16="http://schemas.microsoft.com/office/drawing/2014/main" id="{1F1DEA37-04A9-DC71-8C90-A4F771884EC1}"/>
              </a:ext>
            </a:extLst>
          </p:cNvPr>
          <p:cNvCxnSpPr>
            <a:stCxn id="22" idx="7"/>
            <a:endCxn id="24" idx="3"/>
          </p:cNvCxnSpPr>
          <p:nvPr/>
        </p:nvCxnSpPr>
        <p:spPr>
          <a:xfrm rot="10800000" flipH="1">
            <a:off x="4536985"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2" name="Google Shape;1384;p69">
            <a:extLst>
              <a:ext uri="{FF2B5EF4-FFF2-40B4-BE49-F238E27FC236}">
                <a16:creationId xmlns:a16="http://schemas.microsoft.com/office/drawing/2014/main" id="{5CC67130-D402-6758-AE5A-28E93561D49D}"/>
              </a:ext>
            </a:extLst>
          </p:cNvPr>
          <p:cNvCxnSpPr>
            <a:stCxn id="22" idx="5"/>
            <a:endCxn id="23" idx="1"/>
          </p:cNvCxnSpPr>
          <p:nvPr/>
        </p:nvCxnSpPr>
        <p:spPr>
          <a:xfrm>
            <a:off x="4536985" y="461913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33" name="Google Shape;1385;p69">
            <a:extLst>
              <a:ext uri="{FF2B5EF4-FFF2-40B4-BE49-F238E27FC236}">
                <a16:creationId xmlns:a16="http://schemas.microsoft.com/office/drawing/2014/main" id="{3BA40478-C490-360F-6601-06B659DAE677}"/>
              </a:ext>
            </a:extLst>
          </p:cNvPr>
          <p:cNvCxnSpPr>
            <a:stCxn id="23" idx="0"/>
            <a:endCxn id="24" idx="4"/>
          </p:cNvCxnSpPr>
          <p:nvPr/>
        </p:nvCxnSpPr>
        <p:spPr>
          <a:xfrm rot="10800000">
            <a:off x="5242299" y="394055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34" name="Google Shape;1386;p69">
            <a:extLst>
              <a:ext uri="{FF2B5EF4-FFF2-40B4-BE49-F238E27FC236}">
                <a16:creationId xmlns:a16="http://schemas.microsoft.com/office/drawing/2014/main" id="{751E3F05-4BB2-F1E0-856B-CC409912D633}"/>
              </a:ext>
            </a:extLst>
          </p:cNvPr>
          <p:cNvCxnSpPr>
            <a:stCxn id="25" idx="6"/>
            <a:endCxn id="24" idx="1"/>
          </p:cNvCxnSpPr>
          <p:nvPr/>
        </p:nvCxnSpPr>
        <p:spPr>
          <a:xfrm>
            <a:off x="4625424" y="303467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5" name="Google Shape;1387;p69">
            <a:extLst>
              <a:ext uri="{FF2B5EF4-FFF2-40B4-BE49-F238E27FC236}">
                <a16:creationId xmlns:a16="http://schemas.microsoft.com/office/drawing/2014/main" id="{3FC7BF5E-76D1-F74F-77C0-7B1A60B6DB61}"/>
              </a:ext>
            </a:extLst>
          </p:cNvPr>
          <p:cNvCxnSpPr>
            <a:stCxn id="26" idx="2"/>
            <a:endCxn id="24" idx="6"/>
          </p:cNvCxnSpPr>
          <p:nvPr/>
        </p:nvCxnSpPr>
        <p:spPr>
          <a:xfrm rot="10800000">
            <a:off x="5544199" y="363857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1393285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64FC-758D-7023-0112-244D4DF6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F4496-3791-CCBD-1D98-008DA931FFE6}"/>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B1FEE04C-1F60-E7FE-68AF-8CC2D4F851CC}"/>
              </a:ext>
            </a:extLst>
          </p:cNvPr>
          <p:cNvSpPr>
            <a:spLocks noGrp="1"/>
          </p:cNvSpPr>
          <p:nvPr>
            <p:ph idx="1"/>
          </p:nvPr>
        </p:nvSpPr>
        <p:spPr/>
        <p:txBody>
          <a:bodyPr/>
          <a:lstStyle/>
          <a:p>
            <a:endParaRPr lang="en-SE" dirty="0"/>
          </a:p>
        </p:txBody>
      </p:sp>
      <p:pic>
        <p:nvPicPr>
          <p:cNvPr id="39" name="table">
            <a:extLst>
              <a:ext uri="{FF2B5EF4-FFF2-40B4-BE49-F238E27FC236}">
                <a16:creationId xmlns:a16="http://schemas.microsoft.com/office/drawing/2014/main" id="{ADAFEE21-1751-AB42-C2A3-4250E73929D6}"/>
              </a:ext>
            </a:extLst>
          </p:cNvPr>
          <p:cNvPicPr>
            <a:picLocks noChangeAspect="1"/>
          </p:cNvPicPr>
          <p:nvPr/>
        </p:nvPicPr>
        <p:blipFill>
          <a:blip r:embed="rId2"/>
          <a:stretch>
            <a:fillRect/>
          </a:stretch>
        </p:blipFill>
        <p:spPr>
          <a:xfrm>
            <a:off x="5233970" y="2034501"/>
            <a:ext cx="3394600" cy="3657360"/>
          </a:xfrm>
          <a:prstGeom prst="rect">
            <a:avLst/>
          </a:prstGeom>
        </p:spPr>
      </p:pic>
      <p:sp>
        <p:nvSpPr>
          <p:cNvPr id="42" name="Google Shape;1372;p69">
            <a:extLst>
              <a:ext uri="{FF2B5EF4-FFF2-40B4-BE49-F238E27FC236}">
                <a16:creationId xmlns:a16="http://schemas.microsoft.com/office/drawing/2014/main" id="{766F594C-6D6F-CCDC-09C2-A9825EE4D747}"/>
              </a:ext>
            </a:extLst>
          </p:cNvPr>
          <p:cNvSpPr/>
          <p:nvPr/>
        </p:nvSpPr>
        <p:spPr>
          <a:xfrm>
            <a:off x="137822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3" name="Google Shape;1373;p69">
            <a:extLst>
              <a:ext uri="{FF2B5EF4-FFF2-40B4-BE49-F238E27FC236}">
                <a16:creationId xmlns:a16="http://schemas.microsoft.com/office/drawing/2014/main" id="{112655EA-C615-5757-09C1-8B50A56F1B0C}"/>
              </a:ext>
            </a:extLst>
          </p:cNvPr>
          <p:cNvSpPr/>
          <p:nvPr/>
        </p:nvSpPr>
        <p:spPr>
          <a:xfrm>
            <a:off x="13782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4" name="Google Shape;1374;p69">
            <a:extLst>
              <a:ext uri="{FF2B5EF4-FFF2-40B4-BE49-F238E27FC236}">
                <a16:creationId xmlns:a16="http://schemas.microsoft.com/office/drawing/2014/main" id="{C7023282-D10D-AEDF-39F1-4E81366E632E}"/>
              </a:ext>
            </a:extLst>
          </p:cNvPr>
          <p:cNvSpPr/>
          <p:nvPr/>
        </p:nvSpPr>
        <p:spPr>
          <a:xfrm>
            <a:off x="2297049" y="40153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5" name="Google Shape;1375;p69">
            <a:extLst>
              <a:ext uri="{FF2B5EF4-FFF2-40B4-BE49-F238E27FC236}">
                <a16:creationId xmlns:a16="http://schemas.microsoft.com/office/drawing/2014/main" id="{58655DF5-A2D8-2E33-597D-4E81F7E3062C}"/>
              </a:ext>
            </a:extLst>
          </p:cNvPr>
          <p:cNvSpPr/>
          <p:nvPr/>
        </p:nvSpPr>
        <p:spPr>
          <a:xfrm>
            <a:off x="321587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6" name="Google Shape;1376;p69">
            <a:extLst>
              <a:ext uri="{FF2B5EF4-FFF2-40B4-BE49-F238E27FC236}">
                <a16:creationId xmlns:a16="http://schemas.microsoft.com/office/drawing/2014/main" id="{407CA74C-A8AA-AAAF-1048-A673993FB632}"/>
              </a:ext>
            </a:extLst>
          </p:cNvPr>
          <p:cNvSpPr/>
          <p:nvPr/>
        </p:nvSpPr>
        <p:spPr>
          <a:xfrm>
            <a:off x="321587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7" name="Google Shape;1377;p69">
            <a:extLst>
              <a:ext uri="{FF2B5EF4-FFF2-40B4-BE49-F238E27FC236}">
                <a16:creationId xmlns:a16="http://schemas.microsoft.com/office/drawing/2014/main" id="{DAE61EE8-9F0F-BC50-B628-2B8AEDB7C79E}"/>
              </a:ext>
            </a:extLst>
          </p:cNvPr>
          <p:cNvSpPr/>
          <p:nvPr/>
        </p:nvSpPr>
        <p:spPr>
          <a:xfrm>
            <a:off x="2297049" y="26443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8" name="Google Shape;1378;p69">
            <a:extLst>
              <a:ext uri="{FF2B5EF4-FFF2-40B4-BE49-F238E27FC236}">
                <a16:creationId xmlns:a16="http://schemas.microsoft.com/office/drawing/2014/main" id="{C28A8B7E-CDA8-DB46-C481-7D04E61268EC}"/>
              </a:ext>
            </a:extLst>
          </p:cNvPr>
          <p:cNvSpPr/>
          <p:nvPr/>
        </p:nvSpPr>
        <p:spPr>
          <a:xfrm>
            <a:off x="43168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9" name="Google Shape;1379;p69">
            <a:extLst>
              <a:ext uri="{FF2B5EF4-FFF2-40B4-BE49-F238E27FC236}">
                <a16:creationId xmlns:a16="http://schemas.microsoft.com/office/drawing/2014/main" id="{79A7AED0-4AB3-77C8-8E7F-D897963D4D71}"/>
              </a:ext>
            </a:extLst>
          </p:cNvPr>
          <p:cNvCxnSpPr>
            <a:endCxn id="43" idx="4"/>
          </p:cNvCxnSpPr>
          <p:nvPr/>
        </p:nvCxnSpPr>
        <p:spPr>
          <a:xfrm rot="10800000">
            <a:off x="1680174" y="385217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0" name="Google Shape;1380;p69">
            <a:extLst>
              <a:ext uri="{FF2B5EF4-FFF2-40B4-BE49-F238E27FC236}">
                <a16:creationId xmlns:a16="http://schemas.microsoft.com/office/drawing/2014/main" id="{CC82992C-514C-CA8F-75BC-797B1BB107A4}"/>
              </a:ext>
            </a:extLst>
          </p:cNvPr>
          <p:cNvCxnSpPr>
            <a:stCxn id="42" idx="7"/>
            <a:endCxn id="44" idx="3"/>
          </p:cNvCxnSpPr>
          <p:nvPr/>
        </p:nvCxnSpPr>
        <p:spPr>
          <a:xfrm rot="10800000" flipH="1">
            <a:off x="1893685" y="453074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1" name="Google Shape;1381;p69">
            <a:extLst>
              <a:ext uri="{FF2B5EF4-FFF2-40B4-BE49-F238E27FC236}">
                <a16:creationId xmlns:a16="http://schemas.microsoft.com/office/drawing/2014/main" id="{745E2157-C95E-80D8-C6DB-CDA154F6D25F}"/>
              </a:ext>
            </a:extLst>
          </p:cNvPr>
          <p:cNvCxnSpPr>
            <a:stCxn id="44" idx="1"/>
            <a:endCxn id="43" idx="5"/>
          </p:cNvCxnSpPr>
          <p:nvPr/>
        </p:nvCxnSpPr>
        <p:spPr>
          <a:xfrm rot="10800000">
            <a:off x="1893788"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2" name="Google Shape;1382;p69">
            <a:extLst>
              <a:ext uri="{FF2B5EF4-FFF2-40B4-BE49-F238E27FC236}">
                <a16:creationId xmlns:a16="http://schemas.microsoft.com/office/drawing/2014/main" id="{BC419332-8BA0-8AA7-1F10-B9F00CEF177F}"/>
              </a:ext>
            </a:extLst>
          </p:cNvPr>
          <p:cNvCxnSpPr>
            <a:stCxn id="43" idx="7"/>
            <a:endCxn id="47" idx="2"/>
          </p:cNvCxnSpPr>
          <p:nvPr/>
        </p:nvCxnSpPr>
        <p:spPr>
          <a:xfrm rot="10800000" flipH="1">
            <a:off x="1893685" y="294641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3" name="Google Shape;1383;p69">
            <a:extLst>
              <a:ext uri="{FF2B5EF4-FFF2-40B4-BE49-F238E27FC236}">
                <a16:creationId xmlns:a16="http://schemas.microsoft.com/office/drawing/2014/main" id="{2943BC86-28C2-FCA7-1F93-EA1671EEF253}"/>
              </a:ext>
            </a:extLst>
          </p:cNvPr>
          <p:cNvCxnSpPr>
            <a:stCxn id="44" idx="7"/>
            <a:endCxn id="46" idx="3"/>
          </p:cNvCxnSpPr>
          <p:nvPr/>
        </p:nvCxnSpPr>
        <p:spPr>
          <a:xfrm rot="10800000" flipH="1">
            <a:off x="2812510"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4" name="Google Shape;1384;p69">
            <a:extLst>
              <a:ext uri="{FF2B5EF4-FFF2-40B4-BE49-F238E27FC236}">
                <a16:creationId xmlns:a16="http://schemas.microsoft.com/office/drawing/2014/main" id="{8D7ABA69-1D84-F31B-7681-08729BCD6984}"/>
              </a:ext>
            </a:extLst>
          </p:cNvPr>
          <p:cNvCxnSpPr>
            <a:stCxn id="44" idx="5"/>
            <a:endCxn id="45" idx="1"/>
          </p:cNvCxnSpPr>
          <p:nvPr/>
        </p:nvCxnSpPr>
        <p:spPr>
          <a:xfrm>
            <a:off x="2812510" y="453078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5" name="Google Shape;1385;p69">
            <a:extLst>
              <a:ext uri="{FF2B5EF4-FFF2-40B4-BE49-F238E27FC236}">
                <a16:creationId xmlns:a16="http://schemas.microsoft.com/office/drawing/2014/main" id="{52725B33-9A13-922A-3E7A-7B261BAF0D90}"/>
              </a:ext>
            </a:extLst>
          </p:cNvPr>
          <p:cNvCxnSpPr>
            <a:stCxn id="45" idx="0"/>
            <a:endCxn id="46" idx="4"/>
          </p:cNvCxnSpPr>
          <p:nvPr/>
        </p:nvCxnSpPr>
        <p:spPr>
          <a:xfrm rot="10800000">
            <a:off x="3517824" y="385220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6" name="Google Shape;1386;p69">
            <a:extLst>
              <a:ext uri="{FF2B5EF4-FFF2-40B4-BE49-F238E27FC236}">
                <a16:creationId xmlns:a16="http://schemas.microsoft.com/office/drawing/2014/main" id="{39265664-9AA4-3FC5-D886-2799EC349687}"/>
              </a:ext>
            </a:extLst>
          </p:cNvPr>
          <p:cNvCxnSpPr>
            <a:stCxn id="47" idx="6"/>
            <a:endCxn id="46" idx="1"/>
          </p:cNvCxnSpPr>
          <p:nvPr/>
        </p:nvCxnSpPr>
        <p:spPr>
          <a:xfrm>
            <a:off x="2900949" y="294632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7" name="Google Shape;1387;p69">
            <a:extLst>
              <a:ext uri="{FF2B5EF4-FFF2-40B4-BE49-F238E27FC236}">
                <a16:creationId xmlns:a16="http://schemas.microsoft.com/office/drawing/2014/main" id="{DCBCCFE2-6470-2F0A-C7B8-1C2D8FEAFA4D}"/>
              </a:ext>
            </a:extLst>
          </p:cNvPr>
          <p:cNvCxnSpPr>
            <a:stCxn id="48" idx="2"/>
            <a:endCxn id="46" idx="6"/>
          </p:cNvCxnSpPr>
          <p:nvPr/>
        </p:nvCxnSpPr>
        <p:spPr>
          <a:xfrm rot="10800000">
            <a:off x="3819724" y="355022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2648065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FB3E-A8D5-EBA7-A474-D9E5F2B55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57531-708D-FF49-B82C-1053DCEED5C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298E9B42-55D1-5792-0F18-D2D67FF8C1B6}"/>
              </a:ext>
            </a:extLst>
          </p:cNvPr>
          <p:cNvSpPr>
            <a:spLocks noGrp="1"/>
          </p:cNvSpPr>
          <p:nvPr>
            <p:ph idx="1"/>
          </p:nvPr>
        </p:nvSpPr>
        <p:spPr/>
        <p:txBody>
          <a:bodyPr/>
          <a:lstStyle/>
          <a:p>
            <a:endParaRPr lang="en-SE"/>
          </a:p>
        </p:txBody>
      </p:sp>
      <p:sp>
        <p:nvSpPr>
          <p:cNvPr id="51" name="Google Shape;1372;p69">
            <a:extLst>
              <a:ext uri="{FF2B5EF4-FFF2-40B4-BE49-F238E27FC236}">
                <a16:creationId xmlns:a16="http://schemas.microsoft.com/office/drawing/2014/main" id="{8C01531C-FB3C-2BA5-6AB5-02B35732BA3E}"/>
              </a:ext>
            </a:extLst>
          </p:cNvPr>
          <p:cNvSpPr/>
          <p:nvPr/>
        </p:nvSpPr>
        <p:spPr>
          <a:xfrm>
            <a:off x="158011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2" name="Google Shape;1373;p69">
            <a:extLst>
              <a:ext uri="{FF2B5EF4-FFF2-40B4-BE49-F238E27FC236}">
                <a16:creationId xmlns:a16="http://schemas.microsoft.com/office/drawing/2014/main" id="{F0A5D9BD-27D6-27E6-59C1-BEBC78FAA26E}"/>
              </a:ext>
            </a:extLst>
          </p:cNvPr>
          <p:cNvSpPr/>
          <p:nvPr/>
        </p:nvSpPr>
        <p:spPr>
          <a:xfrm>
            <a:off x="15801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3" name="Google Shape;1374;p69">
            <a:extLst>
              <a:ext uri="{FF2B5EF4-FFF2-40B4-BE49-F238E27FC236}">
                <a16:creationId xmlns:a16="http://schemas.microsoft.com/office/drawing/2014/main" id="{33992849-6E99-AF48-5C72-BBB6C7D1832D}"/>
              </a:ext>
            </a:extLst>
          </p:cNvPr>
          <p:cNvSpPr/>
          <p:nvPr/>
        </p:nvSpPr>
        <p:spPr>
          <a:xfrm>
            <a:off x="2498935" y="389016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4" name="Google Shape;1375;p69">
            <a:extLst>
              <a:ext uri="{FF2B5EF4-FFF2-40B4-BE49-F238E27FC236}">
                <a16:creationId xmlns:a16="http://schemas.microsoft.com/office/drawing/2014/main" id="{00FD8F1C-6DAC-59E1-CF0F-DD42A0AB30F8}"/>
              </a:ext>
            </a:extLst>
          </p:cNvPr>
          <p:cNvSpPr/>
          <p:nvPr/>
        </p:nvSpPr>
        <p:spPr>
          <a:xfrm>
            <a:off x="341776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5" name="Google Shape;1376;p69">
            <a:extLst>
              <a:ext uri="{FF2B5EF4-FFF2-40B4-BE49-F238E27FC236}">
                <a16:creationId xmlns:a16="http://schemas.microsoft.com/office/drawing/2014/main" id="{DFD43C7F-628E-FDC9-71FF-E10B1FA2792F}"/>
              </a:ext>
            </a:extLst>
          </p:cNvPr>
          <p:cNvSpPr/>
          <p:nvPr/>
        </p:nvSpPr>
        <p:spPr>
          <a:xfrm>
            <a:off x="341776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6" name="Google Shape;1377;p69">
            <a:extLst>
              <a:ext uri="{FF2B5EF4-FFF2-40B4-BE49-F238E27FC236}">
                <a16:creationId xmlns:a16="http://schemas.microsoft.com/office/drawing/2014/main" id="{DB45081B-34A4-E9B2-60BC-6292F7483742}"/>
              </a:ext>
            </a:extLst>
          </p:cNvPr>
          <p:cNvSpPr/>
          <p:nvPr/>
        </p:nvSpPr>
        <p:spPr>
          <a:xfrm>
            <a:off x="2498935" y="25192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7" name="Google Shape;1378;p69">
            <a:extLst>
              <a:ext uri="{FF2B5EF4-FFF2-40B4-BE49-F238E27FC236}">
                <a16:creationId xmlns:a16="http://schemas.microsoft.com/office/drawing/2014/main" id="{00CD654D-85AF-CCD6-ADAC-34640533F7F9}"/>
              </a:ext>
            </a:extLst>
          </p:cNvPr>
          <p:cNvSpPr/>
          <p:nvPr/>
        </p:nvSpPr>
        <p:spPr>
          <a:xfrm>
            <a:off x="45187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58" name="Google Shape;1379;p69">
            <a:extLst>
              <a:ext uri="{FF2B5EF4-FFF2-40B4-BE49-F238E27FC236}">
                <a16:creationId xmlns:a16="http://schemas.microsoft.com/office/drawing/2014/main" id="{F9E9F31B-4342-E49F-1C02-EE7C4B65B777}"/>
              </a:ext>
            </a:extLst>
          </p:cNvPr>
          <p:cNvCxnSpPr>
            <a:endCxn id="52" idx="4"/>
          </p:cNvCxnSpPr>
          <p:nvPr/>
        </p:nvCxnSpPr>
        <p:spPr>
          <a:xfrm rot="10800000">
            <a:off x="1882060" y="372701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9" name="Google Shape;1380;p69">
            <a:extLst>
              <a:ext uri="{FF2B5EF4-FFF2-40B4-BE49-F238E27FC236}">
                <a16:creationId xmlns:a16="http://schemas.microsoft.com/office/drawing/2014/main" id="{703E4530-DAFD-FEFE-59F2-BCAE2EC9EB44}"/>
              </a:ext>
            </a:extLst>
          </p:cNvPr>
          <p:cNvCxnSpPr>
            <a:stCxn id="51" idx="7"/>
            <a:endCxn id="53" idx="3"/>
          </p:cNvCxnSpPr>
          <p:nvPr/>
        </p:nvCxnSpPr>
        <p:spPr>
          <a:xfrm rot="10800000" flipH="1">
            <a:off x="2095571" y="440558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0" name="Google Shape;1381;p69">
            <a:extLst>
              <a:ext uri="{FF2B5EF4-FFF2-40B4-BE49-F238E27FC236}">
                <a16:creationId xmlns:a16="http://schemas.microsoft.com/office/drawing/2014/main" id="{BC5BB7D8-FF1E-EE67-3D31-063BCA01A543}"/>
              </a:ext>
            </a:extLst>
          </p:cNvPr>
          <p:cNvCxnSpPr>
            <a:stCxn id="53" idx="1"/>
            <a:endCxn id="52" idx="5"/>
          </p:cNvCxnSpPr>
          <p:nvPr/>
        </p:nvCxnSpPr>
        <p:spPr>
          <a:xfrm rot="10800000">
            <a:off x="2095674"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1" name="Google Shape;1382;p69">
            <a:extLst>
              <a:ext uri="{FF2B5EF4-FFF2-40B4-BE49-F238E27FC236}">
                <a16:creationId xmlns:a16="http://schemas.microsoft.com/office/drawing/2014/main" id="{76492676-1948-C883-2BD5-FE3BAEB549F5}"/>
              </a:ext>
            </a:extLst>
          </p:cNvPr>
          <p:cNvCxnSpPr>
            <a:stCxn id="52" idx="7"/>
            <a:endCxn id="56" idx="2"/>
          </p:cNvCxnSpPr>
          <p:nvPr/>
        </p:nvCxnSpPr>
        <p:spPr>
          <a:xfrm rot="10800000" flipH="1">
            <a:off x="2095571" y="282125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2" name="Google Shape;1383;p69">
            <a:extLst>
              <a:ext uri="{FF2B5EF4-FFF2-40B4-BE49-F238E27FC236}">
                <a16:creationId xmlns:a16="http://schemas.microsoft.com/office/drawing/2014/main" id="{6991A798-8A68-F892-2D21-C0E548BD5788}"/>
              </a:ext>
            </a:extLst>
          </p:cNvPr>
          <p:cNvCxnSpPr>
            <a:stCxn id="53" idx="7"/>
            <a:endCxn id="55" idx="3"/>
          </p:cNvCxnSpPr>
          <p:nvPr/>
        </p:nvCxnSpPr>
        <p:spPr>
          <a:xfrm rot="10800000" flipH="1">
            <a:off x="3014396"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3" name="Google Shape;1384;p69">
            <a:extLst>
              <a:ext uri="{FF2B5EF4-FFF2-40B4-BE49-F238E27FC236}">
                <a16:creationId xmlns:a16="http://schemas.microsoft.com/office/drawing/2014/main" id="{5F8A74C5-02E8-BE1F-D3A2-AE8406D11742}"/>
              </a:ext>
            </a:extLst>
          </p:cNvPr>
          <p:cNvCxnSpPr>
            <a:stCxn id="53" idx="5"/>
            <a:endCxn id="54" idx="1"/>
          </p:cNvCxnSpPr>
          <p:nvPr/>
        </p:nvCxnSpPr>
        <p:spPr>
          <a:xfrm>
            <a:off x="3014396" y="440562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4" name="Google Shape;1385;p69">
            <a:extLst>
              <a:ext uri="{FF2B5EF4-FFF2-40B4-BE49-F238E27FC236}">
                <a16:creationId xmlns:a16="http://schemas.microsoft.com/office/drawing/2014/main" id="{65A7FD08-C80A-1E78-EA23-67C617297475}"/>
              </a:ext>
            </a:extLst>
          </p:cNvPr>
          <p:cNvCxnSpPr>
            <a:stCxn id="54" idx="0"/>
            <a:endCxn id="55" idx="4"/>
          </p:cNvCxnSpPr>
          <p:nvPr/>
        </p:nvCxnSpPr>
        <p:spPr>
          <a:xfrm rot="10800000">
            <a:off x="3719710" y="372704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65" name="Google Shape;1386;p69">
            <a:extLst>
              <a:ext uri="{FF2B5EF4-FFF2-40B4-BE49-F238E27FC236}">
                <a16:creationId xmlns:a16="http://schemas.microsoft.com/office/drawing/2014/main" id="{56F0E20B-866B-5BAC-8E35-44EE4B2DB1B4}"/>
              </a:ext>
            </a:extLst>
          </p:cNvPr>
          <p:cNvCxnSpPr>
            <a:stCxn id="56" idx="6"/>
            <a:endCxn id="55" idx="1"/>
          </p:cNvCxnSpPr>
          <p:nvPr/>
        </p:nvCxnSpPr>
        <p:spPr>
          <a:xfrm>
            <a:off x="3102835" y="282116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6" name="Google Shape;1387;p69">
            <a:extLst>
              <a:ext uri="{FF2B5EF4-FFF2-40B4-BE49-F238E27FC236}">
                <a16:creationId xmlns:a16="http://schemas.microsoft.com/office/drawing/2014/main" id="{ED6ECA7B-305D-159D-050C-EE0ACB460759}"/>
              </a:ext>
            </a:extLst>
          </p:cNvPr>
          <p:cNvCxnSpPr>
            <a:stCxn id="57" idx="2"/>
            <a:endCxn id="55" idx="6"/>
          </p:cNvCxnSpPr>
          <p:nvPr/>
        </p:nvCxnSpPr>
        <p:spPr>
          <a:xfrm rot="10800000">
            <a:off x="4021610" y="3425067"/>
            <a:ext cx="497100" cy="0"/>
          </a:xfrm>
          <a:prstGeom prst="straightConnector1">
            <a:avLst/>
          </a:prstGeom>
          <a:noFill/>
          <a:ln w="9525" cap="flat" cmpd="sng">
            <a:solidFill>
              <a:srgbClr val="888888"/>
            </a:solidFill>
            <a:prstDash val="solid"/>
            <a:round/>
            <a:headEnd type="none" w="med" len="med"/>
            <a:tailEnd type="none" w="med" len="med"/>
          </a:ln>
        </p:spPr>
      </p:cxnSp>
      <p:pic>
        <p:nvPicPr>
          <p:cNvPr id="67" name="table">
            <a:extLst>
              <a:ext uri="{FF2B5EF4-FFF2-40B4-BE49-F238E27FC236}">
                <a16:creationId xmlns:a16="http://schemas.microsoft.com/office/drawing/2014/main" id="{690883D3-F1A5-64F5-B58A-CCEA3F22D5A1}"/>
              </a:ext>
            </a:extLst>
          </p:cNvPr>
          <p:cNvPicPr>
            <a:picLocks noChangeAspect="1"/>
          </p:cNvPicPr>
          <p:nvPr/>
        </p:nvPicPr>
        <p:blipFill>
          <a:blip r:embed="rId2"/>
          <a:stretch>
            <a:fillRect/>
          </a:stretch>
        </p:blipFill>
        <p:spPr>
          <a:xfrm>
            <a:off x="6016912" y="2038749"/>
            <a:ext cx="497100" cy="3371025"/>
          </a:xfrm>
          <a:prstGeom prst="rect">
            <a:avLst/>
          </a:prstGeom>
        </p:spPr>
      </p:pic>
      <p:sp>
        <p:nvSpPr>
          <p:cNvPr id="68" name="Google Shape;1547;p75">
            <a:extLst>
              <a:ext uri="{FF2B5EF4-FFF2-40B4-BE49-F238E27FC236}">
                <a16:creationId xmlns:a16="http://schemas.microsoft.com/office/drawing/2014/main" id="{603F7BE0-E9DF-C3B9-FE8F-07BA8DF8DEB0}"/>
              </a:ext>
            </a:extLst>
          </p:cNvPr>
          <p:cNvSpPr txBox="1"/>
          <p:nvPr/>
        </p:nvSpPr>
        <p:spPr>
          <a:xfrm>
            <a:off x="6856012" y="2063474"/>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D</a:t>
            </a:r>
            <a:endParaRPr sz="1600">
              <a:latin typeface="Catamaran"/>
              <a:ea typeface="Catamaran"/>
              <a:cs typeface="Catamaran"/>
              <a:sym typeface="Catamaran"/>
            </a:endParaRPr>
          </a:p>
        </p:txBody>
      </p:sp>
      <p:sp>
        <p:nvSpPr>
          <p:cNvPr id="69" name="Google Shape;1548;p75">
            <a:extLst>
              <a:ext uri="{FF2B5EF4-FFF2-40B4-BE49-F238E27FC236}">
                <a16:creationId xmlns:a16="http://schemas.microsoft.com/office/drawing/2014/main" id="{CC499D8F-C8C0-D2B4-7813-C1E5C06EE9BB}"/>
              </a:ext>
            </a:extLst>
          </p:cNvPr>
          <p:cNvSpPr txBox="1"/>
          <p:nvPr/>
        </p:nvSpPr>
        <p:spPr>
          <a:xfrm>
            <a:off x="6856012" y="2546149"/>
            <a:ext cx="76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C, D</a:t>
            </a:r>
            <a:endParaRPr sz="1600">
              <a:latin typeface="Catamaran"/>
              <a:ea typeface="Catamaran"/>
              <a:cs typeface="Catamaran"/>
              <a:sym typeface="Catamaran"/>
            </a:endParaRPr>
          </a:p>
        </p:txBody>
      </p:sp>
      <p:sp>
        <p:nvSpPr>
          <p:cNvPr id="70" name="Google Shape;1549;p75">
            <a:extLst>
              <a:ext uri="{FF2B5EF4-FFF2-40B4-BE49-F238E27FC236}">
                <a16:creationId xmlns:a16="http://schemas.microsoft.com/office/drawing/2014/main" id="{B7E23D77-B2C3-CBF2-14D8-5082146C0138}"/>
              </a:ext>
            </a:extLst>
          </p:cNvPr>
          <p:cNvSpPr txBox="1"/>
          <p:nvPr/>
        </p:nvSpPr>
        <p:spPr>
          <a:xfrm>
            <a:off x="6856012" y="3028824"/>
            <a:ext cx="715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F</a:t>
            </a:r>
            <a:endParaRPr sz="1600">
              <a:latin typeface="Catamaran"/>
              <a:ea typeface="Catamaran"/>
              <a:cs typeface="Catamaran"/>
              <a:sym typeface="Catamaran"/>
            </a:endParaRPr>
          </a:p>
        </p:txBody>
      </p:sp>
      <p:sp>
        <p:nvSpPr>
          <p:cNvPr id="71" name="Google Shape;1550;p75">
            <a:extLst>
              <a:ext uri="{FF2B5EF4-FFF2-40B4-BE49-F238E27FC236}">
                <a16:creationId xmlns:a16="http://schemas.microsoft.com/office/drawing/2014/main" id="{1A5FED77-6402-EE4C-4227-1E3158D0C7DD}"/>
              </a:ext>
            </a:extLst>
          </p:cNvPr>
          <p:cNvSpPr txBox="1"/>
          <p:nvPr/>
        </p:nvSpPr>
        <p:spPr>
          <a:xfrm>
            <a:off x="6856012" y="3524174"/>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B, E, F</a:t>
            </a:r>
            <a:endParaRPr sz="1600">
              <a:latin typeface="Catamaran"/>
              <a:ea typeface="Catamaran"/>
              <a:cs typeface="Catamaran"/>
              <a:sym typeface="Catamaran"/>
            </a:endParaRPr>
          </a:p>
        </p:txBody>
      </p:sp>
      <p:sp>
        <p:nvSpPr>
          <p:cNvPr id="72" name="Google Shape;1551;p75">
            <a:extLst>
              <a:ext uri="{FF2B5EF4-FFF2-40B4-BE49-F238E27FC236}">
                <a16:creationId xmlns:a16="http://schemas.microsoft.com/office/drawing/2014/main" id="{30384801-3862-EB75-1E5C-FCA277997885}"/>
              </a:ext>
            </a:extLst>
          </p:cNvPr>
          <p:cNvSpPr txBox="1"/>
          <p:nvPr/>
        </p:nvSpPr>
        <p:spPr>
          <a:xfrm>
            <a:off x="6856012" y="4019524"/>
            <a:ext cx="657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D, F</a:t>
            </a:r>
            <a:endParaRPr sz="1600">
              <a:latin typeface="Catamaran"/>
              <a:ea typeface="Catamaran"/>
              <a:cs typeface="Catamaran"/>
              <a:sym typeface="Catamaran"/>
            </a:endParaRPr>
          </a:p>
        </p:txBody>
      </p:sp>
      <p:sp>
        <p:nvSpPr>
          <p:cNvPr id="73" name="Google Shape;1552;p75">
            <a:extLst>
              <a:ext uri="{FF2B5EF4-FFF2-40B4-BE49-F238E27FC236}">
                <a16:creationId xmlns:a16="http://schemas.microsoft.com/office/drawing/2014/main" id="{30FC6FE7-1B52-89EE-C4E2-796A3A1A68ED}"/>
              </a:ext>
            </a:extLst>
          </p:cNvPr>
          <p:cNvSpPr txBox="1"/>
          <p:nvPr/>
        </p:nvSpPr>
        <p:spPr>
          <a:xfrm>
            <a:off x="6856012" y="4984874"/>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F</a:t>
            </a:r>
            <a:endParaRPr sz="1600">
              <a:latin typeface="Catamaran"/>
              <a:ea typeface="Catamaran"/>
              <a:cs typeface="Catamaran"/>
              <a:sym typeface="Catamaran"/>
            </a:endParaRPr>
          </a:p>
        </p:txBody>
      </p:sp>
      <p:cxnSp>
        <p:nvCxnSpPr>
          <p:cNvPr id="74" name="Google Shape;1553;p75">
            <a:extLst>
              <a:ext uri="{FF2B5EF4-FFF2-40B4-BE49-F238E27FC236}">
                <a16:creationId xmlns:a16="http://schemas.microsoft.com/office/drawing/2014/main" id="{3DE7EB5B-520E-E6CA-9543-9A6AE70822B7}"/>
              </a:ext>
            </a:extLst>
          </p:cNvPr>
          <p:cNvCxnSpPr/>
          <p:nvPr/>
        </p:nvCxnSpPr>
        <p:spPr>
          <a:xfrm>
            <a:off x="6437812" y="22635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5" name="Google Shape;1554;p75">
            <a:extLst>
              <a:ext uri="{FF2B5EF4-FFF2-40B4-BE49-F238E27FC236}">
                <a16:creationId xmlns:a16="http://schemas.microsoft.com/office/drawing/2014/main" id="{B6D3C79B-CE6A-89FD-61A7-E8B33CAD6CA8}"/>
              </a:ext>
            </a:extLst>
          </p:cNvPr>
          <p:cNvCxnSpPr/>
          <p:nvPr/>
        </p:nvCxnSpPr>
        <p:spPr>
          <a:xfrm>
            <a:off x="6437812" y="2746249"/>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6" name="Google Shape;1555;p75">
            <a:extLst>
              <a:ext uri="{FF2B5EF4-FFF2-40B4-BE49-F238E27FC236}">
                <a16:creationId xmlns:a16="http://schemas.microsoft.com/office/drawing/2014/main" id="{ADEC0F0F-883E-1462-949C-97B035E3E3FE}"/>
              </a:ext>
            </a:extLst>
          </p:cNvPr>
          <p:cNvCxnSpPr/>
          <p:nvPr/>
        </p:nvCxnSpPr>
        <p:spPr>
          <a:xfrm>
            <a:off x="6437812" y="32289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7" name="Google Shape;1556;p75">
            <a:extLst>
              <a:ext uri="{FF2B5EF4-FFF2-40B4-BE49-F238E27FC236}">
                <a16:creationId xmlns:a16="http://schemas.microsoft.com/office/drawing/2014/main" id="{8AA0C147-30D0-5431-B33C-948202A02347}"/>
              </a:ext>
            </a:extLst>
          </p:cNvPr>
          <p:cNvCxnSpPr/>
          <p:nvPr/>
        </p:nvCxnSpPr>
        <p:spPr>
          <a:xfrm>
            <a:off x="6437812" y="37242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8" name="Google Shape;1557;p75">
            <a:extLst>
              <a:ext uri="{FF2B5EF4-FFF2-40B4-BE49-F238E27FC236}">
                <a16:creationId xmlns:a16="http://schemas.microsoft.com/office/drawing/2014/main" id="{002CCD01-FEE9-F5E0-6DA9-C1C16D2291C2}"/>
              </a:ext>
            </a:extLst>
          </p:cNvPr>
          <p:cNvCxnSpPr/>
          <p:nvPr/>
        </p:nvCxnSpPr>
        <p:spPr>
          <a:xfrm>
            <a:off x="6437812" y="42196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9" name="Google Shape;1558;p75">
            <a:extLst>
              <a:ext uri="{FF2B5EF4-FFF2-40B4-BE49-F238E27FC236}">
                <a16:creationId xmlns:a16="http://schemas.microsoft.com/office/drawing/2014/main" id="{EC9EE24D-73FA-FF94-B894-D7E9BB510D5A}"/>
              </a:ext>
            </a:extLst>
          </p:cNvPr>
          <p:cNvCxnSpPr/>
          <p:nvPr/>
        </p:nvCxnSpPr>
        <p:spPr>
          <a:xfrm>
            <a:off x="6437812" y="5184974"/>
            <a:ext cx="342000" cy="0"/>
          </a:xfrm>
          <a:prstGeom prst="straightConnector1">
            <a:avLst/>
          </a:prstGeom>
          <a:noFill/>
          <a:ln w="9525" cap="flat" cmpd="sng">
            <a:solidFill>
              <a:srgbClr val="888888"/>
            </a:solidFill>
            <a:prstDash val="solid"/>
            <a:round/>
            <a:headEnd type="none" w="med" len="med"/>
            <a:tailEnd type="triangle" w="med" len="med"/>
          </a:ln>
        </p:spPr>
      </p:cxnSp>
      <p:sp>
        <p:nvSpPr>
          <p:cNvPr id="80" name="Google Shape;1559;p75">
            <a:extLst>
              <a:ext uri="{FF2B5EF4-FFF2-40B4-BE49-F238E27FC236}">
                <a16:creationId xmlns:a16="http://schemas.microsoft.com/office/drawing/2014/main" id="{D27DFBDF-AC92-6B47-768E-39CBC93ABCAD}"/>
              </a:ext>
            </a:extLst>
          </p:cNvPr>
          <p:cNvSpPr txBox="1"/>
          <p:nvPr/>
        </p:nvSpPr>
        <p:spPr>
          <a:xfrm>
            <a:off x="6856612" y="4502199"/>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C, D, E, G</a:t>
            </a:r>
            <a:endParaRPr sz="1600">
              <a:latin typeface="Catamaran"/>
              <a:ea typeface="Catamaran"/>
              <a:cs typeface="Catamaran"/>
              <a:sym typeface="Catamaran"/>
            </a:endParaRPr>
          </a:p>
        </p:txBody>
      </p:sp>
      <p:cxnSp>
        <p:nvCxnSpPr>
          <p:cNvPr id="81" name="Google Shape;1560;p75">
            <a:extLst>
              <a:ext uri="{FF2B5EF4-FFF2-40B4-BE49-F238E27FC236}">
                <a16:creationId xmlns:a16="http://schemas.microsoft.com/office/drawing/2014/main" id="{E1048F32-A94C-6BF5-1855-A93653460313}"/>
              </a:ext>
            </a:extLst>
          </p:cNvPr>
          <p:cNvCxnSpPr/>
          <p:nvPr/>
        </p:nvCxnSpPr>
        <p:spPr>
          <a:xfrm>
            <a:off x="6438412" y="4702299"/>
            <a:ext cx="3420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2537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6" name="Google Shape;1566;p76"/>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67" name="Google Shape;1567;p76"/>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68" name="Google Shape;1568;p76"/>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69" name="Google Shape;1569;p76"/>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70" name="Google Shape;1570;p76"/>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71" name="Google Shape;1571;p76"/>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72" name="Google Shape;1572;p7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73" name="Google Shape;1573;p76"/>
          <p:cNvCxnSpPr>
            <a:endCxn id="156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74" name="Google Shape;1574;p76"/>
          <p:cNvCxnSpPr>
            <a:stCxn id="1566" idx="7"/>
            <a:endCxn id="156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5" name="Google Shape;1575;p76"/>
          <p:cNvCxnSpPr>
            <a:stCxn id="1568" idx="1"/>
            <a:endCxn id="156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6" name="Google Shape;1576;p76"/>
          <p:cNvCxnSpPr>
            <a:stCxn id="1567" idx="7"/>
            <a:endCxn id="157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77" name="Google Shape;1577;p76"/>
          <p:cNvCxnSpPr>
            <a:stCxn id="1568" idx="7"/>
            <a:endCxn id="157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8" name="Google Shape;1578;p76"/>
          <p:cNvCxnSpPr>
            <a:stCxn id="1568" idx="5"/>
            <a:endCxn id="156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9" name="Google Shape;1579;p76"/>
          <p:cNvCxnSpPr>
            <a:stCxn id="1569" idx="0"/>
            <a:endCxn id="157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80" name="Google Shape;1580;p76"/>
          <p:cNvCxnSpPr>
            <a:stCxn id="1571" idx="6"/>
            <a:endCxn id="157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81" name="Google Shape;1581;p76"/>
          <p:cNvCxnSpPr>
            <a:stCxn id="1572" idx="2"/>
            <a:endCxn id="157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582" name="Google Shape;1582;p76"/>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latin typeface="Catamaran"/>
              <a:ea typeface="Catamaran"/>
              <a:cs typeface="Catamaran"/>
              <a:sym typeface="Catamaran"/>
            </a:endParaRPr>
          </a:p>
          <a:p>
            <a:endParaRPr dirty="0">
              <a:latin typeface="Catamaran"/>
              <a:ea typeface="Catamaran"/>
              <a:cs typeface="Catamaran"/>
              <a:sym typeface="Catamaran"/>
            </a:endParaRPr>
          </a:p>
        </p:txBody>
      </p:sp>
      <p:sp>
        <p:nvSpPr>
          <p:cNvPr id="1583" name="Google Shape;1583;p7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a:t>
            </a:r>
            <a:endParaRPr>
              <a:latin typeface="Avenir"/>
              <a:ea typeface="Avenir"/>
              <a:cs typeface="Avenir"/>
              <a:sym typeface="Avenir"/>
            </a:endParaRPr>
          </a:p>
        </p:txBody>
      </p:sp>
      <p:sp>
        <p:nvSpPr>
          <p:cNvPr id="3" name="Title 2">
            <a:extLst>
              <a:ext uri="{FF2B5EF4-FFF2-40B4-BE49-F238E27FC236}">
                <a16:creationId xmlns:a16="http://schemas.microsoft.com/office/drawing/2014/main" id="{DFEF0A56-246E-7D86-64B5-C5B407075AF2}"/>
              </a:ext>
            </a:extLst>
          </p:cNvPr>
          <p:cNvSpPr>
            <a:spLocks noGrp="1"/>
          </p:cNvSpPr>
          <p:nvPr>
            <p:ph type="title"/>
          </p:nvPr>
        </p:nvSpPr>
        <p:spPr>
          <a:xfrm>
            <a:off x="100361" y="593367"/>
            <a:ext cx="8731939" cy="763600"/>
          </a:xfrm>
        </p:spPr>
        <p:txBody>
          <a:bodyPr/>
          <a:lstStyle/>
          <a:p>
            <a:r>
              <a:rPr lang="en-GB" dirty="0"/>
              <a:t>Quiz 3: Pre-Order &amp; Post-Order Traversals</a:t>
            </a:r>
            <a:endParaRPr lang="en-SE" dirty="0"/>
          </a:p>
        </p:txBody>
      </p:sp>
      <p:sp>
        <p:nvSpPr>
          <p:cNvPr id="2" name="TextBox 1">
            <a:extLst>
              <a:ext uri="{FF2B5EF4-FFF2-40B4-BE49-F238E27FC236}">
                <a16:creationId xmlns:a16="http://schemas.microsoft.com/office/drawing/2014/main" id="{B07388CE-4984-1D96-6262-D4F0B9539D54}"/>
              </a:ext>
            </a:extLst>
          </p:cNvPr>
          <p:cNvSpPr txBox="1"/>
          <p:nvPr/>
        </p:nvSpPr>
        <p:spPr>
          <a:xfrm>
            <a:off x="676802" y="5992153"/>
            <a:ext cx="807487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We use a stack-based implementation instead of recursive function calls as shown in </a:t>
            </a:r>
            <a:r>
              <a:rPr lang="en-GB" dirty="0">
                <a:hlinkClick r:id="rId3" action="ppaction://hlinksldjump"/>
              </a:rPr>
              <a:t>Slide 35 Topological Sort Details  </a:t>
            </a:r>
            <a:endParaRPr lang="en-SE"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77"/>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90" name="Google Shape;1590;p77"/>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91" name="Google Shape;1591;p77"/>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92" name="Google Shape;1592;p77"/>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93" name="Google Shape;1593;p77"/>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94" name="Google Shape;1594;p77"/>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95" name="Google Shape;1595;p7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96" name="Google Shape;1596;p77"/>
          <p:cNvCxnSpPr>
            <a:endCxn id="15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97" name="Google Shape;1597;p77"/>
          <p:cNvCxnSpPr>
            <a:stCxn id="1589" idx="7"/>
            <a:endCxn id="15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98" name="Google Shape;1598;p77"/>
          <p:cNvCxnSpPr>
            <a:stCxn id="1591" idx="1"/>
            <a:endCxn id="15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99" name="Google Shape;1599;p77"/>
          <p:cNvCxnSpPr>
            <a:stCxn id="1590" idx="7"/>
            <a:endCxn id="15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0" name="Google Shape;1600;p77"/>
          <p:cNvCxnSpPr>
            <a:stCxn id="1591" idx="7"/>
            <a:endCxn id="15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01" name="Google Shape;1601;p77"/>
          <p:cNvCxnSpPr>
            <a:stCxn id="1591" idx="5"/>
            <a:endCxn id="15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02" name="Google Shape;1602;p77"/>
          <p:cNvCxnSpPr>
            <a:stCxn id="1592" idx="0"/>
            <a:endCxn id="15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03" name="Google Shape;1603;p77"/>
          <p:cNvCxnSpPr>
            <a:stCxn id="1594" idx="6"/>
            <a:endCxn id="15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4" name="Google Shape;1604;p77"/>
          <p:cNvCxnSpPr>
            <a:stCxn id="1595" idx="2"/>
            <a:endCxn id="15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05" name="Google Shape;1605;p77"/>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a:p>
            <a:r>
              <a:rPr lang="en">
                <a:latin typeface="Catamaran"/>
                <a:ea typeface="Catamaran"/>
                <a:cs typeface="Catamaran"/>
                <a:sym typeface="Catamaran"/>
              </a:rPr>
              <a:t>DFS Post-Order:</a:t>
            </a:r>
            <a:endParaRPr>
              <a:latin typeface="Catamaran"/>
              <a:ea typeface="Catamaran"/>
              <a:cs typeface="Catamaran"/>
              <a:sym typeface="Catamaran"/>
            </a:endParaRPr>
          </a:p>
        </p:txBody>
      </p:sp>
      <p:sp>
        <p:nvSpPr>
          <p:cNvPr id="1606" name="Google Shape;1606;p7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t>
            </a:r>
            <a:r>
              <a:rPr lang="en">
                <a:solidFill>
                  <a:schemeClr val="dk1"/>
                </a:solidFill>
                <a:latin typeface="Avenir"/>
                <a:ea typeface="Avenir"/>
                <a:cs typeface="Avenir"/>
                <a:sym typeface="Avenir"/>
              </a:rPr>
              <a:t>A</a:t>
            </a:r>
            <a:r>
              <a:rPr lang="en">
                <a:latin typeface="Avenir"/>
                <a:ea typeface="Avenir"/>
                <a:cs typeface="Avenir"/>
                <a:sym typeface="Avenir"/>
              </a:rPr>
              <a:t>  </a:t>
            </a:r>
            <a:endParaRPr>
              <a:latin typeface="Avenir"/>
              <a:ea typeface="Avenir"/>
              <a:cs typeface="Avenir"/>
              <a:sym typeface="Avenir"/>
            </a:endParaRPr>
          </a:p>
        </p:txBody>
      </p:sp>
      <p:sp>
        <p:nvSpPr>
          <p:cNvPr id="3" name="Title 2">
            <a:extLst>
              <a:ext uri="{FF2B5EF4-FFF2-40B4-BE49-F238E27FC236}">
                <a16:creationId xmlns:a16="http://schemas.microsoft.com/office/drawing/2014/main" id="{9EECCB48-D65E-8F93-388F-F6E33603F181}"/>
              </a:ext>
            </a:extLst>
          </p:cNvPr>
          <p:cNvSpPr>
            <a:spLocks noGrp="1"/>
          </p:cNvSpPr>
          <p:nvPr>
            <p:ph type="title"/>
          </p:nvPr>
        </p:nvSpPr>
        <p:spPr/>
        <p:txBody>
          <a:bodyPr/>
          <a:lstStyle/>
          <a:p>
            <a:endParaRPr lang="en-S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2" name="Google Shape;1612;p7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13" name="Google Shape;1613;p78"/>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14" name="Google Shape;1614;p78"/>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15" name="Google Shape;1615;p78"/>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16" name="Google Shape;1616;p78"/>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17" name="Google Shape;1617;p78"/>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18" name="Google Shape;1618;p7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19" name="Google Shape;1619;p78"/>
          <p:cNvCxnSpPr>
            <a:endCxn id="16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0" name="Google Shape;1620;p78"/>
          <p:cNvCxnSpPr>
            <a:stCxn id="1612" idx="7"/>
            <a:endCxn id="16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1" name="Google Shape;1621;p78"/>
          <p:cNvCxnSpPr>
            <a:stCxn id="1614" idx="1"/>
            <a:endCxn id="16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2" name="Google Shape;1622;p78"/>
          <p:cNvCxnSpPr>
            <a:stCxn id="1613" idx="7"/>
            <a:endCxn id="16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3" name="Google Shape;1623;p78"/>
          <p:cNvCxnSpPr>
            <a:stCxn id="1614" idx="7"/>
            <a:endCxn id="16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4" name="Google Shape;1624;p78"/>
          <p:cNvCxnSpPr>
            <a:stCxn id="1614" idx="5"/>
            <a:endCxn id="16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5" name="Google Shape;1625;p78"/>
          <p:cNvCxnSpPr>
            <a:stCxn id="1615" idx="0"/>
            <a:endCxn id="16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6" name="Google Shape;1626;p78"/>
          <p:cNvCxnSpPr>
            <a:stCxn id="1617" idx="6"/>
            <a:endCxn id="16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7" name="Google Shape;1627;p78"/>
          <p:cNvCxnSpPr>
            <a:stCxn id="1618" idx="2"/>
            <a:endCxn id="16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28" name="Google Shape;1628;p78"/>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29" name="Google Shape;1629;p7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 B </a:t>
            </a:r>
            <a:endParaRPr>
              <a:latin typeface="Avenir"/>
              <a:ea typeface="Avenir"/>
              <a:cs typeface="Avenir"/>
              <a:sym typeface="Avenir"/>
            </a:endParaRPr>
          </a:p>
        </p:txBody>
      </p:sp>
      <p:sp>
        <p:nvSpPr>
          <p:cNvPr id="3" name="Title 2">
            <a:extLst>
              <a:ext uri="{FF2B5EF4-FFF2-40B4-BE49-F238E27FC236}">
                <a16:creationId xmlns:a16="http://schemas.microsoft.com/office/drawing/2014/main" id="{71EE2B7C-A3C1-7CBA-0B92-4E691F28F491}"/>
              </a:ext>
            </a:extLst>
          </p:cNvPr>
          <p:cNvSpPr>
            <a:spLocks noGrp="1"/>
          </p:cNvSpPr>
          <p:nvPr>
            <p:ph type="title"/>
          </p:nvPr>
        </p:nvSpPr>
        <p:spPr/>
        <p:txBody>
          <a:bodyPr/>
          <a:lstStyle/>
          <a:p>
            <a:endParaRPr lang="en-S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5" name="Google Shape;1635;p79"/>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36" name="Google Shape;1636;p79"/>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37" name="Google Shape;1637;p79"/>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38" name="Google Shape;1638;p79"/>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39" name="Google Shape;1639;p79"/>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40" name="Google Shape;1640;p79"/>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41" name="Google Shape;1641;p79"/>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42" name="Google Shape;1642;p79"/>
          <p:cNvCxnSpPr>
            <a:endCxn id="16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3" name="Google Shape;1643;p79"/>
          <p:cNvCxnSpPr>
            <a:stCxn id="1635" idx="7"/>
            <a:endCxn id="16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4" name="Google Shape;1644;p79"/>
          <p:cNvCxnSpPr>
            <a:stCxn id="1637" idx="1"/>
            <a:endCxn id="16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5" name="Google Shape;1645;p79"/>
          <p:cNvCxnSpPr>
            <a:stCxn id="1636" idx="7"/>
            <a:endCxn id="16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46" name="Google Shape;1646;p79"/>
          <p:cNvCxnSpPr>
            <a:stCxn id="1637" idx="7"/>
            <a:endCxn id="16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7" name="Google Shape;1647;p79"/>
          <p:cNvCxnSpPr>
            <a:stCxn id="1637" idx="5"/>
            <a:endCxn id="16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8" name="Google Shape;1648;p79"/>
          <p:cNvCxnSpPr>
            <a:stCxn id="1638" idx="0"/>
            <a:endCxn id="16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9" name="Google Shape;1649;p79"/>
          <p:cNvCxnSpPr>
            <a:stCxn id="1640" idx="6"/>
            <a:endCxn id="16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50" name="Google Shape;1650;p79"/>
          <p:cNvCxnSpPr>
            <a:stCxn id="1641" idx="2"/>
            <a:endCxn id="16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51" name="Google Shape;1651;p79"/>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52" name="Google Shape;1652;p7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A06ECBE-8F40-5EF3-28B0-99A4D5A92100}"/>
              </a:ext>
            </a:extLst>
          </p:cNvPr>
          <p:cNvSpPr>
            <a:spLocks noGrp="1"/>
          </p:cNvSpPr>
          <p:nvPr>
            <p:ph type="title"/>
          </p:nvPr>
        </p:nvSpPr>
        <p:spPr/>
        <p:txBody>
          <a:bodyPr/>
          <a:lstStyle/>
          <a:p>
            <a:endParaRPr lang="en-S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8" name="Google Shape;1658;p80"/>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59" name="Google Shape;1659;p80"/>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60" name="Google Shape;1660;p8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61" name="Google Shape;1661;p8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62" name="Google Shape;1662;p80"/>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63" name="Google Shape;1663;p80"/>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64" name="Google Shape;1664;p8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65" name="Google Shape;1665;p80"/>
          <p:cNvCxnSpPr>
            <a:endCxn id="16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66" name="Google Shape;1666;p80"/>
          <p:cNvCxnSpPr>
            <a:stCxn id="1658" idx="7"/>
            <a:endCxn id="16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67" name="Google Shape;1667;p80"/>
          <p:cNvCxnSpPr>
            <a:stCxn id="1660" idx="1"/>
            <a:endCxn id="16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68" name="Google Shape;1668;p80"/>
          <p:cNvCxnSpPr>
            <a:stCxn id="1659" idx="7"/>
            <a:endCxn id="16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69" name="Google Shape;1669;p80"/>
          <p:cNvCxnSpPr>
            <a:stCxn id="1660" idx="7"/>
            <a:endCxn id="16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70" name="Google Shape;1670;p80"/>
          <p:cNvCxnSpPr>
            <a:stCxn id="1660" idx="5"/>
            <a:endCxn id="16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71" name="Google Shape;1671;p80"/>
          <p:cNvCxnSpPr>
            <a:stCxn id="1661" idx="0"/>
            <a:endCxn id="16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72" name="Google Shape;1672;p80"/>
          <p:cNvCxnSpPr>
            <a:stCxn id="1663" idx="6"/>
            <a:endCxn id="16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73" name="Google Shape;1673;p80"/>
          <p:cNvCxnSpPr>
            <a:stCxn id="1664" idx="2"/>
            <a:endCxn id="16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74" name="Google Shape;1674;p80"/>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75" name="Google Shape;1675;p80"/>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F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95916ED-AC9A-4CEB-8BED-281A1BC50DE7}"/>
              </a:ext>
            </a:extLst>
          </p:cNvPr>
          <p:cNvSpPr>
            <a:spLocks noGrp="1"/>
          </p:cNvSpPr>
          <p:nvPr>
            <p:ph type="title"/>
          </p:nvPr>
        </p:nvSpPr>
        <p:spPr/>
        <p:txBody>
          <a:bodyPr/>
          <a:lstStyle/>
          <a:p>
            <a:endParaRPr lang="en-S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1" name="Google Shape;1681;p81"/>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82" name="Google Shape;1682;p81"/>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83" name="Google Shape;1683;p8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84" name="Google Shape;1684;p8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85" name="Google Shape;1685;p81"/>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86" name="Google Shape;1686;p81"/>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87" name="Google Shape;1687;p8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88" name="Google Shape;1688;p81"/>
          <p:cNvCxnSpPr>
            <a:endCxn id="16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89" name="Google Shape;1689;p81"/>
          <p:cNvCxnSpPr>
            <a:stCxn id="1681" idx="7"/>
            <a:endCxn id="16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0" name="Google Shape;1690;p81"/>
          <p:cNvCxnSpPr>
            <a:stCxn id="1683" idx="1"/>
            <a:endCxn id="16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1" name="Google Shape;1691;p81"/>
          <p:cNvCxnSpPr>
            <a:stCxn id="1682" idx="7"/>
            <a:endCxn id="16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2" name="Google Shape;1692;p81"/>
          <p:cNvCxnSpPr>
            <a:stCxn id="1683" idx="7"/>
            <a:endCxn id="16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3" name="Google Shape;1693;p81"/>
          <p:cNvCxnSpPr>
            <a:stCxn id="1683" idx="5"/>
            <a:endCxn id="16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4" name="Google Shape;1694;p81"/>
          <p:cNvCxnSpPr>
            <a:stCxn id="1684" idx="0"/>
            <a:endCxn id="16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95" name="Google Shape;1695;p81"/>
          <p:cNvCxnSpPr>
            <a:stCxn id="1686" idx="6"/>
            <a:endCxn id="16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6" name="Google Shape;1696;p81"/>
          <p:cNvCxnSpPr>
            <a:stCxn id="1687" idx="2"/>
            <a:endCxn id="16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97" name="Google Shape;1697;p81"/>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a:t>
            </a:r>
            <a:endParaRPr>
              <a:latin typeface="Catamaran"/>
              <a:ea typeface="Catamaran"/>
              <a:cs typeface="Catamaran"/>
              <a:sym typeface="Catamaran"/>
            </a:endParaRPr>
          </a:p>
        </p:txBody>
      </p:sp>
      <p:sp>
        <p:nvSpPr>
          <p:cNvPr id="1698" name="Google Shape;1698;p81"/>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732656C5-EB23-C9D0-9B09-3B5502DC9057}"/>
              </a:ext>
            </a:extLst>
          </p:cNvPr>
          <p:cNvSpPr>
            <a:spLocks noGrp="1"/>
          </p:cNvSpPr>
          <p:nvPr>
            <p:ph type="title"/>
          </p:nvPr>
        </p:nvSpPr>
        <p:spPr/>
        <p:txBody>
          <a:bodyPr/>
          <a:lstStyle/>
          <a:p>
            <a:endParaRPr lang="en-SE"/>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4" name="Google Shape;1704;p8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05" name="Google Shape;1705;p82"/>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06" name="Google Shape;1706;p8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07" name="Google Shape;1707;p8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08" name="Google Shape;1708;p82"/>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09" name="Google Shape;1709;p82"/>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10" name="Google Shape;1710;p8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11" name="Google Shape;1711;p82"/>
          <p:cNvCxnSpPr>
            <a:endCxn id="17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2" name="Google Shape;1712;p82"/>
          <p:cNvCxnSpPr>
            <a:stCxn id="1704" idx="7"/>
            <a:endCxn id="17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82"/>
          <p:cNvCxnSpPr>
            <a:stCxn id="1706" idx="1"/>
            <a:endCxn id="17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82"/>
          <p:cNvCxnSpPr>
            <a:stCxn id="1705" idx="7"/>
            <a:endCxn id="17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5" name="Google Shape;1715;p82"/>
          <p:cNvCxnSpPr>
            <a:stCxn id="1706" idx="7"/>
            <a:endCxn id="17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82"/>
          <p:cNvCxnSpPr>
            <a:stCxn id="1706" idx="5"/>
            <a:endCxn id="17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7" name="Google Shape;1717;p82"/>
          <p:cNvCxnSpPr>
            <a:stCxn id="1707" idx="0"/>
            <a:endCxn id="17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8" name="Google Shape;1718;p82"/>
          <p:cNvCxnSpPr>
            <a:stCxn id="1709" idx="6"/>
            <a:endCxn id="17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9" name="Google Shape;1719;p82"/>
          <p:cNvCxnSpPr>
            <a:stCxn id="1710" idx="2"/>
            <a:endCxn id="17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20" name="Google Shape;1720;p82"/>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a:t>
            </a:r>
            <a:endParaRPr>
              <a:solidFill>
                <a:schemeClr val="dk1"/>
              </a:solidFill>
              <a:latin typeface="Catamaran"/>
              <a:ea typeface="Catamaran"/>
              <a:cs typeface="Catamaran"/>
              <a:sym typeface="Catamaran"/>
            </a:endParaRPr>
          </a:p>
        </p:txBody>
      </p:sp>
      <p:sp>
        <p:nvSpPr>
          <p:cNvPr id="1721" name="Google Shape;1721;p82"/>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632767CB-7F91-933C-EC9A-A55508E4453E}"/>
              </a:ext>
            </a:extLst>
          </p:cNvPr>
          <p:cNvSpPr>
            <a:spLocks noGrp="1"/>
          </p:cNvSpPr>
          <p:nvPr>
            <p:ph type="title"/>
          </p:nvPr>
        </p:nvSpPr>
        <p:spPr/>
        <p:txBody>
          <a:bodyPr/>
          <a:lstStyle/>
          <a:p>
            <a:endParaRPr lang="en-S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8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28" name="Google Shape;1728;p83"/>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29" name="Google Shape;1729;p83"/>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30" name="Google Shape;1730;p8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31" name="Google Shape;1731;p83"/>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32" name="Google Shape;1732;p83"/>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33" name="Google Shape;1733;p8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34" name="Google Shape;1734;p83"/>
          <p:cNvCxnSpPr>
            <a:endCxn id="17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35" name="Google Shape;1735;p83"/>
          <p:cNvCxnSpPr>
            <a:stCxn id="1727" idx="7"/>
            <a:endCxn id="17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36" name="Google Shape;1736;p83"/>
          <p:cNvCxnSpPr>
            <a:stCxn id="1729" idx="1"/>
            <a:endCxn id="17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7" name="Google Shape;1737;p83"/>
          <p:cNvCxnSpPr>
            <a:stCxn id="1728" idx="7"/>
            <a:endCxn id="17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38" name="Google Shape;1738;p83"/>
          <p:cNvCxnSpPr>
            <a:stCxn id="1729" idx="7"/>
            <a:endCxn id="17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9" name="Google Shape;1739;p83"/>
          <p:cNvCxnSpPr>
            <a:stCxn id="1729" idx="5"/>
            <a:endCxn id="17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40" name="Google Shape;1740;p83"/>
          <p:cNvCxnSpPr>
            <a:stCxn id="1730" idx="0"/>
            <a:endCxn id="17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41" name="Google Shape;1741;p83"/>
          <p:cNvCxnSpPr>
            <a:stCxn id="1732" idx="6"/>
            <a:endCxn id="17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42" name="Google Shape;1742;p83"/>
          <p:cNvCxnSpPr>
            <a:stCxn id="1733" idx="2"/>
            <a:endCxn id="17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43" name="Google Shape;1743;p83"/>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44" name="Google Shape;1744;p83"/>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D0BFEC3-CF4C-76E2-FD1E-52852B3AED3B}"/>
              </a:ext>
            </a:extLst>
          </p:cNvPr>
          <p:cNvSpPr>
            <a:spLocks noGrp="1"/>
          </p:cNvSpPr>
          <p:nvPr>
            <p:ph type="title"/>
          </p:nvPr>
        </p:nvSpPr>
        <p:spPr/>
        <p:txBody>
          <a:bodyPr/>
          <a:lstStyle/>
          <a:p>
            <a:endParaRPr lang="en-S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8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51" name="Google Shape;1751;p84"/>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52" name="Google Shape;1752;p84"/>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53" name="Google Shape;1753;p8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54" name="Google Shape;1754;p84"/>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55" name="Google Shape;1755;p84"/>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56" name="Google Shape;1756;p8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57" name="Google Shape;1757;p84"/>
          <p:cNvCxnSpPr>
            <a:endCxn id="17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58" name="Google Shape;1758;p84"/>
          <p:cNvCxnSpPr>
            <a:stCxn id="1750" idx="7"/>
            <a:endCxn id="17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59" name="Google Shape;1759;p84"/>
          <p:cNvCxnSpPr>
            <a:stCxn id="1752" idx="1"/>
            <a:endCxn id="17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0" name="Google Shape;1760;p84"/>
          <p:cNvCxnSpPr>
            <a:stCxn id="1751" idx="7"/>
            <a:endCxn id="1755"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1" name="Google Shape;1761;p84"/>
          <p:cNvCxnSpPr>
            <a:stCxn id="1752" idx="7"/>
            <a:endCxn id="17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2" name="Google Shape;1762;p84"/>
          <p:cNvCxnSpPr>
            <a:stCxn id="1752" idx="5"/>
            <a:endCxn id="17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63" name="Google Shape;1763;p84"/>
          <p:cNvCxnSpPr>
            <a:stCxn id="1753" idx="0"/>
            <a:endCxn id="17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64" name="Google Shape;1764;p84"/>
          <p:cNvCxnSpPr>
            <a:stCxn id="1755" idx="6"/>
            <a:endCxn id="17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5" name="Google Shape;1765;p84"/>
          <p:cNvCxnSpPr>
            <a:stCxn id="1756" idx="2"/>
            <a:endCxn id="17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66" name="Google Shape;1766;p84"/>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67" name="Google Shape;1767;p84"/>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AF3B186-EF68-F5F9-05BF-543F70591097}"/>
              </a:ext>
            </a:extLst>
          </p:cNvPr>
          <p:cNvSpPr>
            <a:spLocks noGrp="1"/>
          </p:cNvSpPr>
          <p:nvPr>
            <p:ph type="title"/>
          </p:nvPr>
        </p:nvSpPr>
        <p:spPr/>
        <p:txBody>
          <a:bodyPr/>
          <a:lstStyle/>
          <a:p>
            <a:endParaRPr lang="en-SE"/>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8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74" name="Google Shape;1774;p85"/>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75" name="Google Shape;1775;p8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76" name="Google Shape;1776;p8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77" name="Google Shape;1777;p85"/>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78" name="Google Shape;1778;p85"/>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79" name="Google Shape;1779;p8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80" name="Google Shape;1780;p85"/>
          <p:cNvCxnSpPr>
            <a:endCxn id="17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1" name="Google Shape;1781;p85"/>
          <p:cNvCxnSpPr>
            <a:stCxn id="1773" idx="7"/>
            <a:endCxn id="17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2" name="Google Shape;1782;p85"/>
          <p:cNvCxnSpPr>
            <a:stCxn id="1775" idx="1"/>
            <a:endCxn id="17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3" name="Google Shape;1783;p85"/>
          <p:cNvCxnSpPr>
            <a:stCxn id="1774" idx="7"/>
            <a:endCxn id="17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4" name="Google Shape;1784;p85"/>
          <p:cNvCxnSpPr>
            <a:stCxn id="1775" idx="7"/>
            <a:endCxn id="17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5" name="Google Shape;1785;p85"/>
          <p:cNvCxnSpPr>
            <a:stCxn id="1775" idx="5"/>
            <a:endCxn id="17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6" name="Google Shape;1786;p85"/>
          <p:cNvCxnSpPr>
            <a:stCxn id="1776" idx="0"/>
            <a:endCxn id="17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7" name="Google Shape;1787;p85"/>
          <p:cNvCxnSpPr>
            <a:stCxn id="1778" idx="6"/>
            <a:endCxn id="17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8" name="Google Shape;1788;p85"/>
          <p:cNvCxnSpPr>
            <a:stCxn id="1779" idx="2"/>
            <a:endCxn id="17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89" name="Google Shape;1789;p85"/>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90" name="Google Shape;1790;p85"/>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E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3256993-3830-5613-2CB3-DCED2BEC4169}"/>
              </a:ext>
            </a:extLst>
          </p:cNvPr>
          <p:cNvSpPr>
            <a:spLocks noGrp="1"/>
          </p:cNvSpPr>
          <p:nvPr>
            <p:ph type="title"/>
          </p:nvPr>
        </p:nvSpPr>
        <p:spPr/>
        <p:txBody>
          <a:bodyPr/>
          <a:lstStyle/>
          <a:p>
            <a:endParaRPr lang="en-S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6" name="Google Shape;1796;p8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97" name="Google Shape;1797;p86"/>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98" name="Google Shape;1798;p8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99" name="Google Shape;1799;p86"/>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00" name="Google Shape;1800;p86"/>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01" name="Google Shape;1801;p86"/>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02" name="Google Shape;1802;p8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03" name="Google Shape;1803;p86"/>
          <p:cNvCxnSpPr>
            <a:endCxn id="179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04" name="Google Shape;1804;p86"/>
          <p:cNvCxnSpPr>
            <a:stCxn id="1796" idx="7"/>
            <a:endCxn id="179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5" name="Google Shape;1805;p86"/>
          <p:cNvCxnSpPr>
            <a:stCxn id="1798" idx="1"/>
            <a:endCxn id="179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6" name="Google Shape;1806;p86"/>
          <p:cNvCxnSpPr>
            <a:stCxn id="1797" idx="7"/>
            <a:endCxn id="180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07" name="Google Shape;1807;p86"/>
          <p:cNvCxnSpPr>
            <a:stCxn id="1798" idx="7"/>
            <a:endCxn id="180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8" name="Google Shape;1808;p86"/>
          <p:cNvCxnSpPr>
            <a:stCxn id="1798" idx="5"/>
            <a:endCxn id="179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9" name="Google Shape;1809;p86"/>
          <p:cNvCxnSpPr>
            <a:stCxn id="1799" idx="0"/>
            <a:endCxn id="180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10" name="Google Shape;1810;p86"/>
          <p:cNvCxnSpPr>
            <a:stCxn id="1801" idx="6"/>
            <a:endCxn id="180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11" name="Google Shape;1811;p86"/>
          <p:cNvCxnSpPr>
            <a:stCxn id="1802" idx="2"/>
            <a:endCxn id="180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12" name="Google Shape;1812;p86"/>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13" name="Google Shape;1813;p86"/>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6D44A50-0A67-EA6E-A9EC-6D2EDC5EF9DE}"/>
              </a:ext>
            </a:extLst>
          </p:cNvPr>
          <p:cNvSpPr>
            <a:spLocks noGrp="1"/>
          </p:cNvSpPr>
          <p:nvPr>
            <p:ph type="title"/>
          </p:nvPr>
        </p:nvSpPr>
        <p:spPr/>
        <p:txBody>
          <a:bodyPr/>
          <a:lstStyle/>
          <a:p>
            <a:endParaRPr lang="en-S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9" name="Google Shape;1819;p8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20" name="Google Shape;1820;p87"/>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21" name="Google Shape;1821;p87"/>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22" name="Google Shape;1822;p87"/>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23" name="Google Shape;1823;p87"/>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24" name="Google Shape;1824;p87"/>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25" name="Google Shape;1825;p8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26" name="Google Shape;1826;p87"/>
          <p:cNvCxnSpPr>
            <a:endCxn id="182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27" name="Google Shape;1827;p87"/>
          <p:cNvCxnSpPr>
            <a:stCxn id="1819" idx="7"/>
            <a:endCxn id="182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28" name="Google Shape;1828;p87"/>
          <p:cNvCxnSpPr>
            <a:stCxn id="1821" idx="1"/>
            <a:endCxn id="182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29" name="Google Shape;1829;p87"/>
          <p:cNvCxnSpPr>
            <a:stCxn id="1820" idx="7"/>
            <a:endCxn id="182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0" name="Google Shape;1830;p87"/>
          <p:cNvCxnSpPr>
            <a:stCxn id="1821" idx="7"/>
            <a:endCxn id="182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31" name="Google Shape;1831;p87"/>
          <p:cNvCxnSpPr>
            <a:stCxn id="1821" idx="5"/>
            <a:endCxn id="182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32" name="Google Shape;1832;p87"/>
          <p:cNvCxnSpPr>
            <a:stCxn id="1822" idx="0"/>
            <a:endCxn id="182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33" name="Google Shape;1833;p87"/>
          <p:cNvCxnSpPr>
            <a:stCxn id="1824" idx="6"/>
            <a:endCxn id="182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4" name="Google Shape;1834;p87"/>
          <p:cNvCxnSpPr>
            <a:stCxn id="1825" idx="2"/>
            <a:endCxn id="182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35" name="Google Shape;1835;p87"/>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 E, D</a:t>
            </a:r>
            <a:endParaRPr>
              <a:latin typeface="Catamaran"/>
              <a:ea typeface="Catamaran"/>
              <a:cs typeface="Catamaran"/>
              <a:sym typeface="Catamaran"/>
            </a:endParaRPr>
          </a:p>
        </p:txBody>
      </p:sp>
      <p:sp>
        <p:nvSpPr>
          <p:cNvPr id="1836" name="Google Shape;1836;p87"/>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9667AD29-BC30-BE2A-B1E3-52A7F3E5421F}"/>
              </a:ext>
            </a:extLst>
          </p:cNvPr>
          <p:cNvSpPr>
            <a:spLocks noGrp="1"/>
          </p:cNvSpPr>
          <p:nvPr>
            <p:ph type="title"/>
          </p:nvPr>
        </p:nvSpPr>
        <p:spPr/>
        <p:txBody>
          <a:bodyPr/>
          <a:lstStyle/>
          <a:p>
            <a:endParaRPr lang="en-S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2" name="Google Shape;1842;p88"/>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43" name="Google Shape;1843;p88"/>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44" name="Google Shape;1844;p88"/>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45" name="Google Shape;1845;p88"/>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46" name="Google Shape;1846;p88"/>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47" name="Google Shape;1847;p88"/>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48" name="Google Shape;1848;p8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49" name="Google Shape;1849;p88"/>
          <p:cNvCxnSpPr>
            <a:endCxn id="184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88"/>
          <p:cNvCxnSpPr>
            <a:stCxn id="1842" idx="7"/>
            <a:endCxn id="184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1" name="Google Shape;1851;p88"/>
          <p:cNvCxnSpPr>
            <a:stCxn id="1844" idx="1"/>
            <a:endCxn id="184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2" name="Google Shape;1852;p88"/>
          <p:cNvCxnSpPr>
            <a:stCxn id="1843" idx="7"/>
            <a:endCxn id="184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3" name="Google Shape;1853;p88"/>
          <p:cNvCxnSpPr>
            <a:stCxn id="1844" idx="7"/>
            <a:endCxn id="184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4" name="Google Shape;1854;p88"/>
          <p:cNvCxnSpPr>
            <a:stCxn id="1844" idx="5"/>
            <a:endCxn id="184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5" name="Google Shape;1855;p88"/>
          <p:cNvCxnSpPr>
            <a:stCxn id="1845" idx="0"/>
            <a:endCxn id="184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6" name="Google Shape;1856;p88"/>
          <p:cNvCxnSpPr>
            <a:stCxn id="1847" idx="6"/>
            <a:endCxn id="184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7" name="Google Shape;1857;p88"/>
          <p:cNvCxnSpPr>
            <a:stCxn id="1848" idx="2"/>
            <a:endCxn id="184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58" name="Google Shape;1858;p88"/>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 D, A </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59" name="Google Shape;1859;p88"/>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C1E04D1-913A-B108-E2EC-CDC3EE460FFC}"/>
              </a:ext>
            </a:extLst>
          </p:cNvPr>
          <p:cNvSpPr>
            <a:spLocks noGrp="1"/>
          </p:cNvSpPr>
          <p:nvPr>
            <p:ph type="title"/>
          </p:nvPr>
        </p:nvSpPr>
        <p:spPr/>
        <p:txBody>
          <a:bodyPr/>
          <a:lstStyle/>
          <a:p>
            <a:endParaRPr lang="en-SE"/>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5" name="Google Shape;1865;p89"/>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66" name="Google Shape;1866;p89"/>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67" name="Google Shape;1867;p89"/>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68" name="Google Shape;1868;p89"/>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69" name="Google Shape;1869;p89"/>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70" name="Google Shape;1870;p89"/>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71" name="Google Shape;1871;p89"/>
          <p:cNvSpPr/>
          <p:nvPr/>
        </p:nvSpPr>
        <p:spPr>
          <a:xfrm>
            <a:off x="3696025" y="2825100"/>
            <a:ext cx="603900" cy="603900"/>
          </a:xfrm>
          <a:prstGeom prst="ellipse">
            <a:avLst/>
          </a:prstGeom>
          <a:solidFill>
            <a:srgbClr val="B4A7D6"/>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72" name="Google Shape;1872;p89"/>
          <p:cNvCxnSpPr>
            <a:endCxn id="186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3" name="Google Shape;1873;p89"/>
          <p:cNvCxnSpPr>
            <a:stCxn id="1865" idx="7"/>
            <a:endCxn id="186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4" name="Google Shape;1874;p89"/>
          <p:cNvCxnSpPr>
            <a:stCxn id="1867" idx="1"/>
            <a:endCxn id="186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5" name="Google Shape;1875;p89"/>
          <p:cNvCxnSpPr>
            <a:stCxn id="1866" idx="7"/>
            <a:endCxn id="187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76" name="Google Shape;1876;p89"/>
          <p:cNvCxnSpPr>
            <a:stCxn id="1867" idx="7"/>
            <a:endCxn id="186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7" name="Google Shape;1877;p89"/>
          <p:cNvCxnSpPr>
            <a:stCxn id="1867" idx="5"/>
            <a:endCxn id="186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8" name="Google Shape;1878;p89"/>
          <p:cNvCxnSpPr>
            <a:stCxn id="1868" idx="0"/>
            <a:endCxn id="186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9" name="Google Shape;1879;p89"/>
          <p:cNvCxnSpPr>
            <a:stCxn id="1870" idx="6"/>
            <a:endCxn id="186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80" name="Google Shape;1880;p89"/>
          <p:cNvCxnSpPr>
            <a:stCxn id="1871" idx="2"/>
            <a:endCxn id="186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81" name="Google Shape;1881;p89"/>
          <p:cNvSpPr txBox="1"/>
          <p:nvPr/>
        </p:nvSpPr>
        <p:spPr>
          <a:xfrm>
            <a:off x="5317050" y="1509000"/>
            <a:ext cx="3160680" cy="2677626"/>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r>
              <a:rPr lang="en" dirty="0">
                <a:latin typeface="Catamaran"/>
                <a:ea typeface="Catamaran"/>
                <a:cs typeface="Catamaran"/>
                <a:sym typeface="Catamaran"/>
              </a:rPr>
              <a:t>A, B, C, F, D, E, G</a:t>
            </a:r>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F, C, B, E, D, A, G</a:t>
            </a:r>
          </a:p>
          <a:p>
            <a:pPr>
              <a:buClr>
                <a:schemeClr val="dk1"/>
              </a:buClr>
              <a:buSzPts val="1100"/>
            </a:pPr>
            <a:endParaRPr lang="en"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Toplogical Sort </a:t>
            </a:r>
            <a:r>
              <a:rPr lang="en-GB" dirty="0">
                <a:solidFill>
                  <a:schemeClr val="dk1"/>
                </a:solidFill>
                <a:latin typeface="Catamaran"/>
                <a:ea typeface="Catamaran"/>
                <a:cs typeface="Catamaran"/>
                <a:sym typeface="Catamaran"/>
              </a:rPr>
              <a:t>(reverse of </a:t>
            </a:r>
            <a:r>
              <a:rPr lang="en" dirty="0">
                <a:solidFill>
                  <a:schemeClr val="dk1"/>
                </a:solidFill>
                <a:latin typeface="Catamaran"/>
                <a:ea typeface="Catamaran"/>
                <a:cs typeface="Catamaran"/>
                <a:sym typeface="Catamaran"/>
              </a:rPr>
              <a:t>DFS Post-Order</a:t>
            </a:r>
            <a:r>
              <a:rPr lang="en-GB" dirty="0">
                <a:solidFill>
                  <a:schemeClr val="dk1"/>
                </a:solidFill>
                <a:latin typeface="Catamaran"/>
                <a:ea typeface="Catamaran"/>
                <a:cs typeface="Catamaran"/>
                <a:sym typeface="Catamaran"/>
              </a:rPr>
              <a:t>)</a:t>
            </a:r>
            <a:r>
              <a:rPr lang="en" dirty="0">
                <a:solidFill>
                  <a:schemeClr val="dk1"/>
                </a:solidFill>
                <a:latin typeface="Catamaran"/>
                <a:ea typeface="Catamaran"/>
                <a:cs typeface="Catamaran"/>
                <a:sym typeface="Catamaran"/>
              </a:rPr>
              <a:t>:</a:t>
            </a:r>
            <a:endParaRPr dirty="0">
              <a:solidFill>
                <a:schemeClr val="dk1"/>
              </a:solidFill>
              <a:latin typeface="Catamaran"/>
              <a:ea typeface="Catamaran"/>
              <a:cs typeface="Catamaran"/>
              <a:sym typeface="Catamaran"/>
            </a:endParaRPr>
          </a:p>
          <a:p>
            <a:r>
              <a:rPr lang="en-GB" dirty="0">
                <a:latin typeface="Catamaran"/>
                <a:ea typeface="Catamaran"/>
                <a:cs typeface="Catamaran"/>
                <a:sym typeface="Catamaran"/>
              </a:rPr>
              <a:t>G, A, D, E, B, C, F</a:t>
            </a:r>
            <a:endParaRPr dirty="0">
              <a:latin typeface="Catamaran"/>
              <a:ea typeface="Catamaran"/>
              <a:cs typeface="Catamaran"/>
              <a:sym typeface="Catamaran"/>
            </a:endParaRPr>
          </a:p>
        </p:txBody>
      </p:sp>
      <p:sp>
        <p:nvSpPr>
          <p:cNvPr id="1882" name="Google Shape;1882;p8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1883" name="Google Shape;1883;p89"/>
          <p:cNvSpPr txBox="1"/>
          <p:nvPr/>
        </p:nvSpPr>
        <p:spPr>
          <a:xfrm>
            <a:off x="4850650" y="4100850"/>
            <a:ext cx="3981600" cy="1292631"/>
          </a:xfrm>
          <a:prstGeom prst="rect">
            <a:avLst/>
          </a:prstGeom>
          <a:noFill/>
          <a:ln>
            <a:noFill/>
          </a:ln>
        </p:spPr>
        <p:txBody>
          <a:bodyPr spcFirstLastPara="1" wrap="square" lIns="91425" tIns="91425" rIns="91425" bIns="91425" anchor="t" anchorCtr="0">
            <a:spAutoFit/>
          </a:bodyPr>
          <a:lstStyle/>
          <a:p>
            <a:r>
              <a:rPr lang="en" dirty="0">
                <a:latin typeface="Avenir"/>
                <a:ea typeface="Avenir"/>
                <a:cs typeface="Avenir"/>
                <a:sym typeface="Avenir"/>
              </a:rPr>
              <a:t>* if we allow DFS to restart on unmarked nodes, G would be added to the stack (and ultimately the last element in both the preorder and postorder traversals)</a:t>
            </a:r>
            <a:endParaRPr dirty="0">
              <a:latin typeface="Avenir"/>
              <a:ea typeface="Avenir"/>
              <a:cs typeface="Avenir"/>
              <a:sym typeface="Avenir"/>
            </a:endParaRPr>
          </a:p>
        </p:txBody>
      </p:sp>
      <p:sp>
        <p:nvSpPr>
          <p:cNvPr id="3" name="Title 2">
            <a:extLst>
              <a:ext uri="{FF2B5EF4-FFF2-40B4-BE49-F238E27FC236}">
                <a16:creationId xmlns:a16="http://schemas.microsoft.com/office/drawing/2014/main" id="{1C87D688-D6F4-9A91-7DF8-85CDA08F25F1}"/>
              </a:ext>
            </a:extLst>
          </p:cNvPr>
          <p:cNvSpPr>
            <a:spLocks noGrp="1"/>
          </p:cNvSpPr>
          <p:nvPr>
            <p:ph type="title"/>
          </p:nvPr>
        </p:nvSpPr>
        <p:spPr/>
        <p:txBody>
          <a:bodyPr/>
          <a:lstStyle/>
          <a:p>
            <a:endParaRPr lang="en-S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9" name="Google Shape;1889;p90"/>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90" name="Google Shape;1890;p90"/>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91" name="Google Shape;1891;p9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92" name="Google Shape;1892;p9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93" name="Google Shape;1893;p90"/>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94" name="Google Shape;1894;p90"/>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95" name="Google Shape;1895;p9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96" name="Google Shape;1896;p90"/>
          <p:cNvCxnSpPr>
            <a:endCxn id="18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97" name="Google Shape;1897;p90"/>
          <p:cNvCxnSpPr>
            <a:stCxn id="1889" idx="7"/>
            <a:endCxn id="18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98" name="Google Shape;1898;p90"/>
          <p:cNvCxnSpPr>
            <a:stCxn id="1891" idx="1"/>
            <a:endCxn id="18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99" name="Google Shape;1899;p90"/>
          <p:cNvCxnSpPr>
            <a:stCxn id="1890" idx="7"/>
            <a:endCxn id="18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0" name="Google Shape;1900;p90"/>
          <p:cNvCxnSpPr>
            <a:stCxn id="1891" idx="7"/>
            <a:endCxn id="18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01" name="Google Shape;1901;p90"/>
          <p:cNvCxnSpPr>
            <a:stCxn id="1891" idx="5"/>
            <a:endCxn id="18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02" name="Google Shape;1902;p90"/>
          <p:cNvCxnSpPr>
            <a:stCxn id="1892" idx="0"/>
            <a:endCxn id="18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03" name="Google Shape;1903;p90"/>
          <p:cNvCxnSpPr>
            <a:stCxn id="1894" idx="6"/>
            <a:endCxn id="18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4" name="Google Shape;1904;p90"/>
          <p:cNvCxnSpPr>
            <a:stCxn id="1895" idx="2"/>
            <a:endCxn id="18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05" name="Google Shape;1905;p90"/>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endParaRPr>
              <a:latin typeface="Catamaran"/>
              <a:ea typeface="Catamaran"/>
              <a:cs typeface="Catamaran"/>
              <a:sym typeface="Catamaran"/>
            </a:endParaRPr>
          </a:p>
          <a:p>
            <a:endParaRPr>
              <a:latin typeface="Catamaran"/>
              <a:ea typeface="Catamaran"/>
              <a:cs typeface="Catamaran"/>
              <a:sym typeface="Catamaran"/>
            </a:endParaRPr>
          </a:p>
        </p:txBody>
      </p:sp>
      <p:sp>
        <p:nvSpPr>
          <p:cNvPr id="1906" name="Google Shape;1906;p90"/>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A</a:t>
            </a:r>
            <a:endParaRPr>
              <a:latin typeface="Avenir"/>
              <a:ea typeface="Avenir"/>
              <a:cs typeface="Avenir"/>
              <a:sym typeface="Avenir"/>
            </a:endParaRPr>
          </a:p>
        </p:txBody>
      </p:sp>
      <p:sp>
        <p:nvSpPr>
          <p:cNvPr id="3" name="Title 2">
            <a:extLst>
              <a:ext uri="{FF2B5EF4-FFF2-40B4-BE49-F238E27FC236}">
                <a16:creationId xmlns:a16="http://schemas.microsoft.com/office/drawing/2014/main" id="{0DAB660F-A12D-45DA-EBB8-80E452D9AEDC}"/>
              </a:ext>
            </a:extLst>
          </p:cNvPr>
          <p:cNvSpPr>
            <a:spLocks noGrp="1"/>
          </p:cNvSpPr>
          <p:nvPr>
            <p:ph type="title"/>
          </p:nvPr>
        </p:nvSpPr>
        <p:spPr/>
        <p:txBody>
          <a:bodyPr/>
          <a:lstStyle/>
          <a:p>
            <a:r>
              <a:rPr lang="en-GB" dirty="0"/>
              <a:t>Quiz 4: BFS</a:t>
            </a:r>
            <a:endParaRPr lang="en-SE"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2" name="Google Shape;1912;p91"/>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13" name="Google Shape;1913;p91"/>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14" name="Google Shape;1914;p9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15" name="Google Shape;1915;p9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16" name="Google Shape;1916;p91"/>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17" name="Google Shape;1917;p91"/>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18" name="Google Shape;1918;p9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19" name="Google Shape;1919;p91"/>
          <p:cNvCxnSpPr>
            <a:endCxn id="19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0" name="Google Shape;1920;p91"/>
          <p:cNvCxnSpPr>
            <a:stCxn id="1912" idx="7"/>
            <a:endCxn id="19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1" name="Google Shape;1921;p91"/>
          <p:cNvCxnSpPr>
            <a:stCxn id="1914" idx="1"/>
            <a:endCxn id="19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2" name="Google Shape;1922;p91"/>
          <p:cNvCxnSpPr>
            <a:stCxn id="1913" idx="7"/>
            <a:endCxn id="19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3" name="Google Shape;1923;p91"/>
          <p:cNvCxnSpPr>
            <a:stCxn id="1914" idx="7"/>
            <a:endCxn id="19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4" name="Google Shape;1924;p91"/>
          <p:cNvCxnSpPr>
            <a:stCxn id="1914" idx="5"/>
            <a:endCxn id="19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5" name="Google Shape;1925;p91"/>
          <p:cNvCxnSpPr>
            <a:stCxn id="1915" idx="0"/>
            <a:endCxn id="19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6" name="Google Shape;1926;p91"/>
          <p:cNvCxnSpPr>
            <a:stCxn id="1917" idx="6"/>
            <a:endCxn id="19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7" name="Google Shape;1927;p91"/>
          <p:cNvCxnSpPr>
            <a:stCxn id="1918" idx="2"/>
            <a:endCxn id="19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28" name="Google Shape;1928;p91"/>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29" name="Google Shape;1929;p91"/>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B D</a:t>
            </a:r>
            <a:endParaRPr>
              <a:latin typeface="Avenir"/>
              <a:ea typeface="Avenir"/>
              <a:cs typeface="Avenir"/>
              <a:sym typeface="Avenir"/>
            </a:endParaRPr>
          </a:p>
        </p:txBody>
      </p:sp>
      <p:sp>
        <p:nvSpPr>
          <p:cNvPr id="3" name="Title 2">
            <a:extLst>
              <a:ext uri="{FF2B5EF4-FFF2-40B4-BE49-F238E27FC236}">
                <a16:creationId xmlns:a16="http://schemas.microsoft.com/office/drawing/2014/main" id="{F6E2C0F7-AC24-E868-E100-B6F81E84588C}"/>
              </a:ext>
            </a:extLst>
          </p:cNvPr>
          <p:cNvSpPr>
            <a:spLocks noGrp="1"/>
          </p:cNvSpPr>
          <p:nvPr>
            <p:ph type="title"/>
          </p:nvPr>
        </p:nvSpPr>
        <p:spPr/>
        <p:txBody>
          <a:bodyPr/>
          <a:lstStyle/>
          <a:p>
            <a:endParaRPr lang="en-S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5" name="Google Shape;1935;p9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36" name="Google Shape;1936;p92"/>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37" name="Google Shape;1937;p9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38" name="Google Shape;1938;p9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39" name="Google Shape;1939;p92"/>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40" name="Google Shape;1940;p92"/>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41" name="Google Shape;1941;p9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42" name="Google Shape;1942;p92"/>
          <p:cNvCxnSpPr>
            <a:endCxn id="19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3" name="Google Shape;1943;p92"/>
          <p:cNvCxnSpPr>
            <a:stCxn id="1935" idx="7"/>
            <a:endCxn id="19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4" name="Google Shape;1944;p92"/>
          <p:cNvCxnSpPr>
            <a:stCxn id="1937" idx="1"/>
            <a:endCxn id="19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5" name="Google Shape;1945;p92"/>
          <p:cNvCxnSpPr>
            <a:stCxn id="1936" idx="7"/>
            <a:endCxn id="19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46" name="Google Shape;1946;p92"/>
          <p:cNvCxnSpPr>
            <a:stCxn id="1937" idx="7"/>
            <a:endCxn id="19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7" name="Google Shape;1947;p92"/>
          <p:cNvCxnSpPr>
            <a:stCxn id="1937" idx="5"/>
            <a:endCxn id="19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8" name="Google Shape;1948;p92"/>
          <p:cNvCxnSpPr>
            <a:stCxn id="1938" idx="0"/>
            <a:endCxn id="19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9" name="Google Shape;1949;p92"/>
          <p:cNvCxnSpPr>
            <a:stCxn id="1940" idx="6"/>
            <a:endCxn id="19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50" name="Google Shape;1950;p92"/>
          <p:cNvCxnSpPr>
            <a:stCxn id="1941" idx="2"/>
            <a:endCxn id="19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51" name="Google Shape;1951;p92"/>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52" name="Google Shape;1952;p92"/>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D C</a:t>
            </a:r>
            <a:endParaRPr>
              <a:latin typeface="Avenir"/>
              <a:ea typeface="Avenir"/>
              <a:cs typeface="Avenir"/>
              <a:sym typeface="Avenir"/>
            </a:endParaRPr>
          </a:p>
        </p:txBody>
      </p:sp>
      <p:sp>
        <p:nvSpPr>
          <p:cNvPr id="3" name="Title 2">
            <a:extLst>
              <a:ext uri="{FF2B5EF4-FFF2-40B4-BE49-F238E27FC236}">
                <a16:creationId xmlns:a16="http://schemas.microsoft.com/office/drawing/2014/main" id="{3F43B886-C5E7-99B2-8472-0AB476D4688F}"/>
              </a:ext>
            </a:extLst>
          </p:cNvPr>
          <p:cNvSpPr>
            <a:spLocks noGrp="1"/>
          </p:cNvSpPr>
          <p:nvPr>
            <p:ph type="title"/>
          </p:nvPr>
        </p:nvSpPr>
        <p:spPr/>
        <p:txBody>
          <a:bodyPr/>
          <a:lstStyle/>
          <a:p>
            <a:endParaRPr lang="en-SE"/>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8" name="Google Shape;1958;p9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59" name="Google Shape;1959;p93"/>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60" name="Google Shape;1960;p93"/>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61" name="Google Shape;1961;p9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62" name="Google Shape;1962;p93"/>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63" name="Google Shape;1963;p93"/>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64" name="Google Shape;1964;p9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65" name="Google Shape;1965;p93"/>
          <p:cNvCxnSpPr>
            <a:endCxn id="19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66" name="Google Shape;1966;p93"/>
          <p:cNvCxnSpPr>
            <a:stCxn id="1958" idx="7"/>
            <a:endCxn id="19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67" name="Google Shape;1967;p93"/>
          <p:cNvCxnSpPr>
            <a:stCxn id="1960" idx="1"/>
            <a:endCxn id="19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68" name="Google Shape;1968;p93"/>
          <p:cNvCxnSpPr>
            <a:stCxn id="1959" idx="7"/>
            <a:endCxn id="19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69" name="Google Shape;1969;p93"/>
          <p:cNvCxnSpPr>
            <a:stCxn id="1960" idx="7"/>
            <a:endCxn id="19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70" name="Google Shape;1970;p93"/>
          <p:cNvCxnSpPr>
            <a:stCxn id="1960" idx="5"/>
            <a:endCxn id="19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71" name="Google Shape;1971;p93"/>
          <p:cNvCxnSpPr>
            <a:stCxn id="1961" idx="0"/>
            <a:endCxn id="19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72" name="Google Shape;1972;p93"/>
          <p:cNvCxnSpPr>
            <a:stCxn id="1963" idx="6"/>
            <a:endCxn id="19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73" name="Google Shape;1973;p93"/>
          <p:cNvCxnSpPr>
            <a:stCxn id="1964" idx="2"/>
            <a:endCxn id="19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74" name="Google Shape;1974;p93"/>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75" name="Google Shape;1975;p93"/>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C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B0B9CF43-5DBE-6B15-4E68-8A5282433702}"/>
              </a:ext>
            </a:extLst>
          </p:cNvPr>
          <p:cNvSpPr>
            <a:spLocks noGrp="1"/>
          </p:cNvSpPr>
          <p:nvPr>
            <p:ph type="title"/>
          </p:nvPr>
        </p:nvSpPr>
        <p:spPr/>
        <p:txBody>
          <a:bodyPr/>
          <a:lstStyle/>
          <a:p>
            <a:endParaRPr lang="en-SE"/>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9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82" name="Google Shape;1982;p94"/>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83" name="Google Shape;1983;p94"/>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84" name="Google Shape;1984;p9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85" name="Google Shape;1985;p94"/>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86" name="Google Shape;1986;p94"/>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87" name="Google Shape;1987;p9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88" name="Google Shape;1988;p94"/>
          <p:cNvCxnSpPr>
            <a:endCxn id="19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89" name="Google Shape;1989;p94"/>
          <p:cNvCxnSpPr>
            <a:stCxn id="1981" idx="7"/>
            <a:endCxn id="19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0" name="Google Shape;1990;p94"/>
          <p:cNvCxnSpPr>
            <a:stCxn id="1983" idx="1"/>
            <a:endCxn id="19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1" name="Google Shape;1991;p94"/>
          <p:cNvCxnSpPr>
            <a:stCxn id="1982" idx="7"/>
            <a:endCxn id="19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2" name="Google Shape;1992;p94"/>
          <p:cNvCxnSpPr>
            <a:stCxn id="1983" idx="7"/>
            <a:endCxn id="19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3" name="Google Shape;1993;p94"/>
          <p:cNvCxnSpPr>
            <a:stCxn id="1983" idx="5"/>
            <a:endCxn id="19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4"/>
          <p:cNvCxnSpPr>
            <a:stCxn id="1984" idx="0"/>
            <a:endCxn id="19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95" name="Google Shape;1995;p94"/>
          <p:cNvCxnSpPr>
            <a:stCxn id="1986" idx="6"/>
            <a:endCxn id="19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6" name="Google Shape;1996;p94"/>
          <p:cNvCxnSpPr>
            <a:stCxn id="1987" idx="2"/>
            <a:endCxn id="19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97" name="Google Shape;1997;p94"/>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98" name="Google Shape;1998;p94"/>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9A94590E-560F-9FA7-B3B0-85746C95F231}"/>
              </a:ext>
            </a:extLst>
          </p:cNvPr>
          <p:cNvSpPr>
            <a:spLocks noGrp="1"/>
          </p:cNvSpPr>
          <p:nvPr>
            <p:ph type="title"/>
          </p:nvPr>
        </p:nvSpPr>
        <p:spPr/>
        <p:txBody>
          <a:bodyPr/>
          <a:lstStyle/>
          <a:p>
            <a:endParaRPr lang="en-SE"/>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9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05" name="Google Shape;2005;p95"/>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06" name="Google Shape;2006;p9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07" name="Google Shape;2007;p9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08" name="Google Shape;2008;p95"/>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09" name="Google Shape;2009;p95"/>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10" name="Google Shape;2010;p9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11" name="Google Shape;2011;p95"/>
          <p:cNvCxnSpPr>
            <a:endCxn id="20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2" name="Google Shape;2012;p95"/>
          <p:cNvCxnSpPr>
            <a:stCxn id="2004" idx="7"/>
            <a:endCxn id="20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3" name="Google Shape;2013;p95"/>
          <p:cNvCxnSpPr>
            <a:stCxn id="2006" idx="1"/>
            <a:endCxn id="20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4" name="Google Shape;2014;p95"/>
          <p:cNvCxnSpPr>
            <a:stCxn id="2005" idx="7"/>
            <a:endCxn id="20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5" name="Google Shape;2015;p95"/>
          <p:cNvCxnSpPr>
            <a:stCxn id="2006" idx="7"/>
            <a:endCxn id="20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6" name="Google Shape;2016;p95"/>
          <p:cNvCxnSpPr>
            <a:stCxn id="2006" idx="5"/>
            <a:endCxn id="20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7" name="Google Shape;2017;p95"/>
          <p:cNvCxnSpPr>
            <a:stCxn id="2007" idx="0"/>
            <a:endCxn id="20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8" name="Google Shape;2018;p95"/>
          <p:cNvCxnSpPr>
            <a:stCxn id="2009" idx="6"/>
            <a:endCxn id="20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9" name="Google Shape;2019;p95"/>
          <p:cNvCxnSpPr>
            <a:stCxn id="2010" idx="2"/>
            <a:endCxn id="20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20" name="Google Shape;2020;p95"/>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21" name="Google Shape;2021;p95"/>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55D442F7-0DFF-0B85-347A-F3DE09EBD8CE}"/>
              </a:ext>
            </a:extLst>
          </p:cNvPr>
          <p:cNvSpPr>
            <a:spLocks noGrp="1"/>
          </p:cNvSpPr>
          <p:nvPr>
            <p:ph type="title"/>
          </p:nvPr>
        </p:nvSpPr>
        <p:spPr/>
        <p:txBody>
          <a:bodyPr/>
          <a:lstStyle/>
          <a:p>
            <a:endParaRPr lang="en-SE"/>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7" name="Google Shape;2027;p9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28" name="Google Shape;2028;p96"/>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29" name="Google Shape;2029;p9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30" name="Google Shape;2030;p96"/>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31" name="Google Shape;2031;p96"/>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32" name="Google Shape;2032;p96"/>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33" name="Google Shape;2033;p9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34" name="Google Shape;2034;p96"/>
          <p:cNvCxnSpPr>
            <a:endCxn id="20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35" name="Google Shape;2035;p96"/>
          <p:cNvCxnSpPr>
            <a:stCxn id="2027" idx="7"/>
            <a:endCxn id="20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36" name="Google Shape;2036;p96"/>
          <p:cNvCxnSpPr>
            <a:stCxn id="2029" idx="1"/>
            <a:endCxn id="20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7" name="Google Shape;2037;p96"/>
          <p:cNvCxnSpPr>
            <a:cxnSpLocks/>
            <a:stCxn id="2028" idx="7"/>
            <a:endCxn id="20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38" name="Google Shape;2038;p96"/>
          <p:cNvCxnSpPr>
            <a:stCxn id="2029" idx="7"/>
            <a:endCxn id="20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9" name="Google Shape;2039;p96"/>
          <p:cNvCxnSpPr>
            <a:stCxn id="2029" idx="5"/>
            <a:endCxn id="20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40" name="Google Shape;2040;p96"/>
          <p:cNvCxnSpPr>
            <a:stCxn id="2030" idx="0"/>
            <a:endCxn id="20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41" name="Google Shape;2041;p96"/>
          <p:cNvCxnSpPr>
            <a:cxnSpLocks/>
            <a:stCxn id="2032" idx="6"/>
            <a:endCxn id="20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42" name="Google Shape;2042;p96"/>
          <p:cNvCxnSpPr>
            <a:stCxn id="2033" idx="2"/>
            <a:endCxn id="20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43" name="Google Shape;2043;p96"/>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44" name="Google Shape;2044;p9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5" name="Title 4">
            <a:extLst>
              <a:ext uri="{FF2B5EF4-FFF2-40B4-BE49-F238E27FC236}">
                <a16:creationId xmlns:a16="http://schemas.microsoft.com/office/drawing/2014/main" id="{911D6333-74AD-2F88-B33B-A51A7B371468}"/>
              </a:ext>
            </a:extLst>
          </p:cNvPr>
          <p:cNvSpPr>
            <a:spLocks noGrp="1"/>
          </p:cNvSpPr>
          <p:nvPr>
            <p:ph type="title"/>
          </p:nvPr>
        </p:nvSpPr>
        <p:spPr/>
        <p:txBody>
          <a:bodyPr/>
          <a:lstStyle/>
          <a:p>
            <a:endParaRPr lang="en-SE"/>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9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51" name="Google Shape;2051;p97"/>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52" name="Google Shape;2052;p97"/>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53" name="Google Shape;2053;p97"/>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54" name="Google Shape;2054;p97"/>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56" name="Google Shape;2056;p9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57" name="Google Shape;2057;p97"/>
          <p:cNvCxnSpPr>
            <a:endCxn id="20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58" name="Google Shape;2058;p97"/>
          <p:cNvCxnSpPr>
            <a:stCxn id="2050" idx="7"/>
            <a:endCxn id="20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59" name="Google Shape;2059;p97"/>
          <p:cNvCxnSpPr>
            <a:stCxn id="2052" idx="1"/>
            <a:endCxn id="20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0" name="Google Shape;2060;p97"/>
          <p:cNvCxnSpPr>
            <a:cxnSpLocks/>
            <a:stCxn id="2051" idx="7"/>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1" name="Google Shape;2061;p97"/>
          <p:cNvCxnSpPr>
            <a:stCxn id="2052" idx="7"/>
            <a:endCxn id="20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97"/>
          <p:cNvCxnSpPr>
            <a:stCxn id="2052" idx="5"/>
            <a:endCxn id="20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97"/>
          <p:cNvCxnSpPr>
            <a:stCxn id="2053" idx="0"/>
            <a:endCxn id="20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64" name="Google Shape;2064;p97"/>
          <p:cNvCxnSpPr>
            <a:cxnSpLocks/>
            <a:endCxn id="20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5" name="Google Shape;2065;p97"/>
          <p:cNvCxnSpPr>
            <a:stCxn id="2056" idx="2"/>
            <a:endCxn id="20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66" name="Google Shape;2066;p97"/>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67" name="Google Shape;2067;p9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G</a:t>
            </a:r>
            <a:endParaRPr>
              <a:latin typeface="Avenir"/>
              <a:ea typeface="Avenir"/>
              <a:cs typeface="Avenir"/>
              <a:sym typeface="Avenir"/>
            </a:endParaRPr>
          </a:p>
        </p:txBody>
      </p:sp>
      <p:sp>
        <p:nvSpPr>
          <p:cNvPr id="3" name="Title 2">
            <a:extLst>
              <a:ext uri="{FF2B5EF4-FFF2-40B4-BE49-F238E27FC236}">
                <a16:creationId xmlns:a16="http://schemas.microsoft.com/office/drawing/2014/main" id="{C537843A-F245-AA06-6104-FAD2AE8FD526}"/>
              </a:ext>
            </a:extLst>
          </p:cNvPr>
          <p:cNvSpPr>
            <a:spLocks noGrp="1"/>
          </p:cNvSpPr>
          <p:nvPr>
            <p:ph type="title"/>
          </p:nvPr>
        </p:nvSpPr>
        <p:spPr/>
        <p:txBody>
          <a:bodyPr/>
          <a:lstStyle/>
          <a:p>
            <a:endParaRPr lang="en-SE"/>
          </a:p>
        </p:txBody>
      </p:sp>
      <p:sp>
        <p:nvSpPr>
          <p:cNvPr id="4" name="Google Shape;2078;p98">
            <a:extLst>
              <a:ext uri="{FF2B5EF4-FFF2-40B4-BE49-F238E27FC236}">
                <a16:creationId xmlns:a16="http://schemas.microsoft.com/office/drawing/2014/main" id="{C006007C-7A23-73A4-039A-90BE5C329966}"/>
              </a:ext>
            </a:extLst>
          </p:cNvPr>
          <p:cNvSpPr/>
          <p:nvPr/>
        </p:nvSpPr>
        <p:spPr>
          <a:xfrm>
            <a:off x="1670785" y="2217101"/>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cxnSp>
        <p:nvCxnSpPr>
          <p:cNvPr id="5" name="Google Shape;2087;p98">
            <a:extLst>
              <a:ext uri="{FF2B5EF4-FFF2-40B4-BE49-F238E27FC236}">
                <a16:creationId xmlns:a16="http://schemas.microsoft.com/office/drawing/2014/main" id="{A18F2AE8-BBB8-FB49-C2A1-FEAAD6AD0CEC}"/>
              </a:ext>
            </a:extLst>
          </p:cNvPr>
          <p:cNvCxnSpPr>
            <a:stCxn id="4" idx="6"/>
          </p:cNvCxnSpPr>
          <p:nvPr/>
        </p:nvCxnSpPr>
        <p:spPr>
          <a:xfrm>
            <a:off x="2274685" y="2519051"/>
            <a:ext cx="403500" cy="39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9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74" name="Google Shape;2074;p98"/>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75" name="Google Shape;2075;p98"/>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76" name="Google Shape;2076;p98"/>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77" name="Google Shape;2077;p98"/>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78" name="Google Shape;2078;p98"/>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79" name="Google Shape;2079;p98"/>
          <p:cNvSpPr/>
          <p:nvPr/>
        </p:nvSpPr>
        <p:spPr>
          <a:xfrm>
            <a:off x="36960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80" name="Google Shape;2080;p98"/>
          <p:cNvCxnSpPr>
            <a:endCxn id="20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1" name="Google Shape;2081;p98"/>
          <p:cNvCxnSpPr>
            <a:stCxn id="2073" idx="7"/>
            <a:endCxn id="20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2" name="Google Shape;2082;p98"/>
          <p:cNvCxnSpPr>
            <a:stCxn id="2075" idx="1"/>
            <a:endCxn id="20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3" name="Google Shape;2083;p98"/>
          <p:cNvCxnSpPr>
            <a:stCxn id="2074" idx="7"/>
            <a:endCxn id="20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4" name="Google Shape;2084;p98"/>
          <p:cNvCxnSpPr>
            <a:stCxn id="2075" idx="7"/>
            <a:endCxn id="20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5" name="Google Shape;2085;p98"/>
          <p:cNvCxnSpPr>
            <a:stCxn id="2075" idx="5"/>
            <a:endCxn id="20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6" name="Google Shape;2086;p98"/>
          <p:cNvCxnSpPr>
            <a:stCxn id="2076" idx="0"/>
            <a:endCxn id="20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7" name="Google Shape;2087;p98"/>
          <p:cNvCxnSpPr>
            <a:stCxn id="2078" idx="6"/>
            <a:endCxn id="20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8" name="Google Shape;2088;p98"/>
          <p:cNvCxnSpPr>
            <a:stCxn id="2079" idx="2"/>
            <a:endCxn id="20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89" name="Google Shape;2089;p98"/>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 G</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90" name="Google Shape;2090;p9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3" name="Title 2">
            <a:extLst>
              <a:ext uri="{FF2B5EF4-FFF2-40B4-BE49-F238E27FC236}">
                <a16:creationId xmlns:a16="http://schemas.microsoft.com/office/drawing/2014/main" id="{7DFEE933-7FCB-9DC8-8DF2-AC8EED296B20}"/>
              </a:ext>
            </a:extLst>
          </p:cNvPr>
          <p:cNvSpPr>
            <a:spLocks noGrp="1"/>
          </p:cNvSpPr>
          <p:nvPr>
            <p:ph type="title"/>
          </p:nvPr>
        </p:nvSpPr>
        <p:spPr/>
        <p:txBody>
          <a:bodyPr/>
          <a:lstStyle/>
          <a:p>
            <a:endParaRPr lang="en-S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53611</TotalTime>
  <Words>8256</Words>
  <Application>Microsoft Office PowerPoint</Application>
  <PresentationFormat>On-screen Show (4:3)</PresentationFormat>
  <Paragraphs>1990</Paragraphs>
  <Slides>78</Slides>
  <Notes>36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78</vt:i4>
      </vt:variant>
    </vt:vector>
  </HeadingPairs>
  <TitlesOfParts>
    <vt:vector size="95" baseType="lpstr">
      <vt:lpstr>Avenir</vt:lpstr>
      <vt:lpstr>Catamaran</vt:lpstr>
      <vt:lpstr>Courier</vt:lpstr>
      <vt:lpstr>DejaVu Sans</vt:lpstr>
      <vt:lpstr>DejaVu Sans Mono</vt:lpstr>
      <vt:lpstr>Menlo</vt:lpstr>
      <vt:lpstr>Menlo Bold</vt:lpstr>
      <vt:lpstr>Arial</vt:lpstr>
      <vt:lpstr>Calibri</vt:lpstr>
      <vt:lpstr>Cambria Math</vt:lpstr>
      <vt:lpstr>Courier New</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Coding 2-Hop Neighbors (Matrix Multiplication)</vt:lpstr>
      <vt:lpstr>Summary of Digraph Representations</vt:lpstr>
      <vt:lpstr>DFS vs. BFS</vt:lpstr>
      <vt:lpstr>Represent Problems as Graphs: Maze Exploration</vt:lpstr>
      <vt:lpstr>Depth-First Search (DFS)</vt:lpstr>
      <vt:lpstr>Depth-First Search: Java Implementation</vt:lpstr>
      <vt:lpstr>Depth-First Search Application: Flood Fill</vt:lpstr>
      <vt:lpstr>Reachability Application: Mark–Sweep Garbage Collector</vt:lpstr>
      <vt:lpstr>Recall from Lecture 2-classes and objects in java</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Graph traversal with DFS: pre-order, post-order</vt:lpstr>
      <vt:lpstr>Topological Sort</vt:lpstr>
      <vt:lpstr>Topological Sort Example</vt:lpstr>
      <vt:lpstr>Topological Sort Applications</vt:lpstr>
      <vt:lpstr>Topological Sort by DFS Post-Order Traversal</vt:lpstr>
      <vt:lpstr>Topological Sort Example</vt:lpstr>
      <vt:lpstr>Example 1: Topological Sort</vt:lpstr>
      <vt:lpstr>Example 2: Topological Sort</vt:lpstr>
      <vt:lpstr>Example 3: Topological Sort</vt:lpstr>
      <vt:lpstr>Cycles and undirected edges </vt:lpstr>
      <vt:lpstr>Topological Sort: Java Implementation</vt:lpstr>
      <vt:lpstr>Directed Cycle Detection</vt:lpstr>
      <vt:lpstr>Directed Cycle Detection Application: Cyclic Inheritance</vt:lpstr>
      <vt:lpstr>Directed Cycle Detection Application: Spreadsheet Recalculation</vt:lpstr>
      <vt:lpstr>Kahn’s algorithm for Topological Sort</vt:lpstr>
      <vt:lpstr>PowerPoint Presentation</vt:lpstr>
      <vt:lpstr>PowerPoint Presentation</vt:lpstr>
      <vt:lpstr>Video Tutorials: DFS and BFS</vt:lpstr>
      <vt:lpstr>Quiz 1</vt:lpstr>
      <vt:lpstr>Adjacency Matrix </vt:lpstr>
      <vt:lpstr>Adjacency List </vt:lpstr>
      <vt:lpstr>Quiz 2</vt:lpstr>
      <vt:lpstr>Adjacency Matrix </vt:lpstr>
      <vt:lpstr>Adjacency List </vt:lpstr>
      <vt:lpstr>Quiz 3: Pre-Order &amp; Post-Order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4: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1378</cp:revision>
  <dcterms:created xsi:type="dcterms:W3CDTF">2018-08-13T22:58:39Z</dcterms:created>
  <dcterms:modified xsi:type="dcterms:W3CDTF">2024-12-09T01:15:43Z</dcterms:modified>
</cp:coreProperties>
</file>